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2" r:id="rId4"/>
    <p:sldMasterId id="2147483723" r:id="rId5"/>
  </p:sldMasterIdLst>
  <p:notesMasterIdLst>
    <p:notesMasterId r:id="rId37"/>
  </p:notesMasterIdLst>
  <p:handoutMasterIdLst>
    <p:handoutMasterId r:id="rId38"/>
  </p:handoutMasterIdLst>
  <p:sldIdLst>
    <p:sldId id="262" r:id="rId6"/>
    <p:sldId id="315" r:id="rId7"/>
    <p:sldId id="343" r:id="rId8"/>
    <p:sldId id="339" r:id="rId9"/>
    <p:sldId id="340" r:id="rId10"/>
    <p:sldId id="341" r:id="rId11"/>
    <p:sldId id="272" r:id="rId12"/>
    <p:sldId id="273" r:id="rId13"/>
    <p:sldId id="305" r:id="rId14"/>
    <p:sldId id="306" r:id="rId15"/>
    <p:sldId id="345" r:id="rId16"/>
    <p:sldId id="346" r:id="rId17"/>
    <p:sldId id="344" r:id="rId18"/>
    <p:sldId id="280" r:id="rId19"/>
    <p:sldId id="281" r:id="rId20"/>
    <p:sldId id="288" r:id="rId21"/>
    <p:sldId id="289" r:id="rId22"/>
    <p:sldId id="294" r:id="rId23"/>
    <p:sldId id="295" r:id="rId24"/>
    <p:sldId id="298" r:id="rId25"/>
    <p:sldId id="299" r:id="rId26"/>
    <p:sldId id="303" r:id="rId27"/>
    <p:sldId id="304" r:id="rId28"/>
    <p:sldId id="342" r:id="rId29"/>
    <p:sldId id="278" r:id="rId30"/>
    <p:sldId id="312" r:id="rId31"/>
    <p:sldId id="338" r:id="rId32"/>
    <p:sldId id="347" r:id="rId33"/>
    <p:sldId id="313" r:id="rId34"/>
    <p:sldId id="314" r:id="rId35"/>
    <p:sldId id="348" r:id="rId36"/>
  </p:sldIdLst>
  <p:sldSz cx="12192000" cy="6858000"/>
  <p:notesSz cx="6858000" cy="9144000"/>
  <p:embeddedFontLs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Myriad Pro" panose="020B0503030403020204" charset="0"/>
      <p:regular r:id="rId43"/>
      <p:bold r:id="rId44"/>
      <p:italic r:id="rId45"/>
      <p:boldItalic r:id="rId46"/>
    </p:embeddedFont>
    <p:embeddedFont>
      <p:font typeface="Poppins" panose="00000500000000000000" pitchFamily="2" charset="0"/>
      <p:regular r:id="rId47"/>
      <p:bold r:id="rId48"/>
      <p:italic r:id="rId49"/>
      <p:boldItalic r:id="rId50"/>
    </p:embeddedFont>
    <p:embeddedFont>
      <p:font typeface="Poppins SemiBold" panose="00000700000000000000" pitchFamily="2" charset="0"/>
      <p:bold r:id="rId51"/>
      <p:boldItalic r:id="rId5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00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8564" autoAdjust="0"/>
  </p:normalViewPr>
  <p:slideViewPr>
    <p:cSldViewPr snapToGrid="0">
      <p:cViewPr varScale="1">
        <p:scale>
          <a:sx n="46" d="100"/>
          <a:sy n="46" d="100"/>
        </p:scale>
        <p:origin x="1316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82FCA3-3EB1-45E3-88EB-2335B71E52B1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D755998F-D1E5-4518-B4B8-E7DB6FD3ECFB}">
      <dgm:prSet phldrT="[Text]"/>
      <dgm:spPr/>
      <dgm:t>
        <a:bodyPr/>
        <a:lstStyle/>
        <a:p>
          <a:r>
            <a:rPr lang="de-DE" dirty="0"/>
            <a:t>Kick off</a:t>
          </a:r>
        </a:p>
        <a:p>
          <a:r>
            <a:rPr lang="de-DE" dirty="0"/>
            <a:t>Dokumentenanalyse</a:t>
          </a:r>
        </a:p>
        <a:p>
          <a:r>
            <a:rPr lang="de-DE" dirty="0"/>
            <a:t>Identifikation </a:t>
          </a:r>
          <a:r>
            <a:rPr lang="de-DE" dirty="0" err="1"/>
            <a:t>Akteurspartner</a:t>
          </a:r>
          <a:endParaRPr lang="de-DE" dirty="0"/>
        </a:p>
        <a:p>
          <a:r>
            <a:rPr lang="de-DE" dirty="0"/>
            <a:t>Abstimmung Kommunikation</a:t>
          </a:r>
        </a:p>
      </dgm:t>
    </dgm:pt>
    <dgm:pt modelId="{21AEEA53-E3DF-4954-B556-0AC1FD0E8026}" type="parTrans" cxnId="{9B5F2E64-D636-494C-B542-6961B0BC01A8}">
      <dgm:prSet/>
      <dgm:spPr/>
      <dgm:t>
        <a:bodyPr/>
        <a:lstStyle/>
        <a:p>
          <a:endParaRPr lang="de-DE"/>
        </a:p>
      </dgm:t>
    </dgm:pt>
    <dgm:pt modelId="{A190FDED-8221-41B4-A31A-57BDDB0F531B}" type="sibTrans" cxnId="{9B5F2E64-D636-494C-B542-6961B0BC01A8}">
      <dgm:prSet/>
      <dgm:spPr/>
      <dgm:t>
        <a:bodyPr/>
        <a:lstStyle/>
        <a:p>
          <a:endParaRPr lang="de-DE"/>
        </a:p>
      </dgm:t>
    </dgm:pt>
    <dgm:pt modelId="{F59D11E7-8092-40EB-BDE5-41E7911DC577}">
      <dgm:prSet phldrT="[Text]"/>
      <dgm:spPr/>
      <dgm:t>
        <a:bodyPr/>
        <a:lstStyle/>
        <a:p>
          <a:r>
            <a:rPr lang="de-DE" dirty="0" err="1"/>
            <a:t>Akteurspartnerinterviews</a:t>
          </a:r>
          <a:endParaRPr lang="de-DE" dirty="0"/>
        </a:p>
        <a:p>
          <a:r>
            <a:rPr lang="de-DE" dirty="0"/>
            <a:t>Potenzialanalyse</a:t>
          </a:r>
        </a:p>
        <a:p>
          <a:r>
            <a:rPr lang="de-DE" dirty="0"/>
            <a:t>Zielszenario</a:t>
          </a:r>
        </a:p>
        <a:p>
          <a:endParaRPr lang="de-DE" dirty="0"/>
        </a:p>
      </dgm:t>
    </dgm:pt>
    <dgm:pt modelId="{860ACCAD-66FD-4BC7-A681-85E3E3FB5148}" type="parTrans" cxnId="{A6F24EEC-E711-4A05-82C3-DD294530D1C5}">
      <dgm:prSet/>
      <dgm:spPr/>
      <dgm:t>
        <a:bodyPr/>
        <a:lstStyle/>
        <a:p>
          <a:endParaRPr lang="de-DE"/>
        </a:p>
      </dgm:t>
    </dgm:pt>
    <dgm:pt modelId="{645BFC51-9D90-4A4D-9BB6-E8722B79C817}" type="sibTrans" cxnId="{A6F24EEC-E711-4A05-82C3-DD294530D1C5}">
      <dgm:prSet/>
      <dgm:spPr/>
      <dgm:t>
        <a:bodyPr/>
        <a:lstStyle/>
        <a:p>
          <a:endParaRPr lang="de-DE"/>
        </a:p>
      </dgm:t>
    </dgm:pt>
    <dgm:pt modelId="{A58F3C01-0C9F-41DC-9B06-BBCB213F88EA}">
      <dgm:prSet phldrT="[Text]"/>
      <dgm:spPr/>
      <dgm:t>
        <a:bodyPr/>
        <a:lstStyle/>
        <a:p>
          <a:r>
            <a:rPr lang="de-DE" dirty="0"/>
            <a:t>Präsentation Ergebnisse</a:t>
          </a:r>
        </a:p>
        <a:p>
          <a:r>
            <a:rPr lang="de-DE" dirty="0" err="1"/>
            <a:t>Auftragggeber</a:t>
          </a:r>
          <a:endParaRPr lang="de-DE" dirty="0"/>
        </a:p>
        <a:p>
          <a:r>
            <a:rPr lang="de-DE" dirty="0"/>
            <a:t>Gremienpräsentation</a:t>
          </a:r>
        </a:p>
        <a:p>
          <a:endParaRPr lang="de-DE" dirty="0"/>
        </a:p>
      </dgm:t>
    </dgm:pt>
    <dgm:pt modelId="{DCA6E38E-DA40-4D22-AE0E-B551BE106C68}" type="parTrans" cxnId="{A56784D9-F6EC-483B-9BC3-F519E0AA467B}">
      <dgm:prSet/>
      <dgm:spPr/>
      <dgm:t>
        <a:bodyPr/>
        <a:lstStyle/>
        <a:p>
          <a:endParaRPr lang="de-DE"/>
        </a:p>
      </dgm:t>
    </dgm:pt>
    <dgm:pt modelId="{484021DC-2F6F-4EDC-BB7A-91A9B6E234C5}" type="sibTrans" cxnId="{A56784D9-F6EC-483B-9BC3-F519E0AA467B}">
      <dgm:prSet/>
      <dgm:spPr/>
      <dgm:t>
        <a:bodyPr/>
        <a:lstStyle/>
        <a:p>
          <a:endParaRPr lang="de-DE"/>
        </a:p>
      </dgm:t>
    </dgm:pt>
    <dgm:pt modelId="{3CD54A25-78E1-4511-8FEA-CC4413681569}" type="pres">
      <dgm:prSet presAssocID="{0382FCA3-3EB1-45E3-88EB-2335B71E52B1}" presName="CompostProcess" presStyleCnt="0">
        <dgm:presLayoutVars>
          <dgm:dir/>
          <dgm:resizeHandles val="exact"/>
        </dgm:presLayoutVars>
      </dgm:prSet>
      <dgm:spPr/>
    </dgm:pt>
    <dgm:pt modelId="{2D5D9E06-5B58-4482-AE7F-CF5F80D59767}" type="pres">
      <dgm:prSet presAssocID="{0382FCA3-3EB1-45E3-88EB-2335B71E52B1}" presName="arrow" presStyleLbl="bgShp" presStyleIdx="0" presStyleCnt="1"/>
      <dgm:spPr/>
    </dgm:pt>
    <dgm:pt modelId="{0D41E8A5-A008-407F-A4A2-156CC2D604BF}" type="pres">
      <dgm:prSet presAssocID="{0382FCA3-3EB1-45E3-88EB-2335B71E52B1}" presName="linearProcess" presStyleCnt="0"/>
      <dgm:spPr/>
    </dgm:pt>
    <dgm:pt modelId="{BB07DB6B-F46F-4AAA-830A-CFA5F9A6AA6F}" type="pres">
      <dgm:prSet presAssocID="{D755998F-D1E5-4518-B4B8-E7DB6FD3ECFB}" presName="textNode" presStyleLbl="node1" presStyleIdx="0" presStyleCnt="3">
        <dgm:presLayoutVars>
          <dgm:bulletEnabled val="1"/>
        </dgm:presLayoutVars>
      </dgm:prSet>
      <dgm:spPr/>
    </dgm:pt>
    <dgm:pt modelId="{5CBD9F15-BCCB-4A6F-9752-D0B7C6A509A9}" type="pres">
      <dgm:prSet presAssocID="{A190FDED-8221-41B4-A31A-57BDDB0F531B}" presName="sibTrans" presStyleCnt="0"/>
      <dgm:spPr/>
    </dgm:pt>
    <dgm:pt modelId="{DAEAD052-7F62-4EC4-9638-DC798F63650B}" type="pres">
      <dgm:prSet presAssocID="{F59D11E7-8092-40EB-BDE5-41E7911DC577}" presName="textNode" presStyleLbl="node1" presStyleIdx="1" presStyleCnt="3">
        <dgm:presLayoutVars>
          <dgm:bulletEnabled val="1"/>
        </dgm:presLayoutVars>
      </dgm:prSet>
      <dgm:spPr/>
    </dgm:pt>
    <dgm:pt modelId="{2CADE1CF-FBC2-410F-BB35-A6EDF9A27E83}" type="pres">
      <dgm:prSet presAssocID="{645BFC51-9D90-4A4D-9BB6-E8722B79C817}" presName="sibTrans" presStyleCnt="0"/>
      <dgm:spPr/>
    </dgm:pt>
    <dgm:pt modelId="{984F5B2E-FB3D-4CC8-9FB3-DE5C4A535DC7}" type="pres">
      <dgm:prSet presAssocID="{A58F3C01-0C9F-41DC-9B06-BBCB213F88E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B5F2E64-D636-494C-B542-6961B0BC01A8}" srcId="{0382FCA3-3EB1-45E3-88EB-2335B71E52B1}" destId="{D755998F-D1E5-4518-B4B8-E7DB6FD3ECFB}" srcOrd="0" destOrd="0" parTransId="{21AEEA53-E3DF-4954-B556-0AC1FD0E8026}" sibTransId="{A190FDED-8221-41B4-A31A-57BDDB0F531B}"/>
    <dgm:cxn modelId="{79BAE84C-881B-41DC-A5E8-B739DDE749CE}" type="presOf" srcId="{A58F3C01-0C9F-41DC-9B06-BBCB213F88EA}" destId="{984F5B2E-FB3D-4CC8-9FB3-DE5C4A535DC7}" srcOrd="0" destOrd="0" presId="urn:microsoft.com/office/officeart/2005/8/layout/hProcess9"/>
    <dgm:cxn modelId="{E810C06E-81D2-4F7A-B1FD-9184E51E4D76}" type="presOf" srcId="{F59D11E7-8092-40EB-BDE5-41E7911DC577}" destId="{DAEAD052-7F62-4EC4-9638-DC798F63650B}" srcOrd="0" destOrd="0" presId="urn:microsoft.com/office/officeart/2005/8/layout/hProcess9"/>
    <dgm:cxn modelId="{A56784D9-F6EC-483B-9BC3-F519E0AA467B}" srcId="{0382FCA3-3EB1-45E3-88EB-2335B71E52B1}" destId="{A58F3C01-0C9F-41DC-9B06-BBCB213F88EA}" srcOrd="2" destOrd="0" parTransId="{DCA6E38E-DA40-4D22-AE0E-B551BE106C68}" sibTransId="{484021DC-2F6F-4EDC-BB7A-91A9B6E234C5}"/>
    <dgm:cxn modelId="{C9A7D2E3-18FE-4FA2-BFA6-789FBA76D566}" type="presOf" srcId="{D755998F-D1E5-4518-B4B8-E7DB6FD3ECFB}" destId="{BB07DB6B-F46F-4AAA-830A-CFA5F9A6AA6F}" srcOrd="0" destOrd="0" presId="urn:microsoft.com/office/officeart/2005/8/layout/hProcess9"/>
    <dgm:cxn modelId="{A6F24EEC-E711-4A05-82C3-DD294530D1C5}" srcId="{0382FCA3-3EB1-45E3-88EB-2335B71E52B1}" destId="{F59D11E7-8092-40EB-BDE5-41E7911DC577}" srcOrd="1" destOrd="0" parTransId="{860ACCAD-66FD-4BC7-A681-85E3E3FB5148}" sibTransId="{645BFC51-9D90-4A4D-9BB6-E8722B79C817}"/>
    <dgm:cxn modelId="{176434FD-76A1-4637-8EBE-636BDC2411E4}" type="presOf" srcId="{0382FCA3-3EB1-45E3-88EB-2335B71E52B1}" destId="{3CD54A25-78E1-4511-8FEA-CC4413681569}" srcOrd="0" destOrd="0" presId="urn:microsoft.com/office/officeart/2005/8/layout/hProcess9"/>
    <dgm:cxn modelId="{664A3A25-41FA-4ADD-815B-7936DBB20387}" type="presParOf" srcId="{3CD54A25-78E1-4511-8FEA-CC4413681569}" destId="{2D5D9E06-5B58-4482-AE7F-CF5F80D59767}" srcOrd="0" destOrd="0" presId="urn:microsoft.com/office/officeart/2005/8/layout/hProcess9"/>
    <dgm:cxn modelId="{F7583FA2-E482-4831-BE9C-5DDE2872CF04}" type="presParOf" srcId="{3CD54A25-78E1-4511-8FEA-CC4413681569}" destId="{0D41E8A5-A008-407F-A4A2-156CC2D604BF}" srcOrd="1" destOrd="0" presId="urn:microsoft.com/office/officeart/2005/8/layout/hProcess9"/>
    <dgm:cxn modelId="{AFF549EB-C29E-4F1C-B193-880482BCB21E}" type="presParOf" srcId="{0D41E8A5-A008-407F-A4A2-156CC2D604BF}" destId="{BB07DB6B-F46F-4AAA-830A-CFA5F9A6AA6F}" srcOrd="0" destOrd="0" presId="urn:microsoft.com/office/officeart/2005/8/layout/hProcess9"/>
    <dgm:cxn modelId="{BE9BC920-4257-4289-A9AA-03C273674968}" type="presParOf" srcId="{0D41E8A5-A008-407F-A4A2-156CC2D604BF}" destId="{5CBD9F15-BCCB-4A6F-9752-D0B7C6A509A9}" srcOrd="1" destOrd="0" presId="urn:microsoft.com/office/officeart/2005/8/layout/hProcess9"/>
    <dgm:cxn modelId="{4A8C6842-CA63-46DF-851A-8E9319B583F6}" type="presParOf" srcId="{0D41E8A5-A008-407F-A4A2-156CC2D604BF}" destId="{DAEAD052-7F62-4EC4-9638-DC798F63650B}" srcOrd="2" destOrd="0" presId="urn:microsoft.com/office/officeart/2005/8/layout/hProcess9"/>
    <dgm:cxn modelId="{801E55C8-D5A2-4C8B-BDC3-8A02EEF72418}" type="presParOf" srcId="{0D41E8A5-A008-407F-A4A2-156CC2D604BF}" destId="{2CADE1CF-FBC2-410F-BB35-A6EDF9A27E83}" srcOrd="3" destOrd="0" presId="urn:microsoft.com/office/officeart/2005/8/layout/hProcess9"/>
    <dgm:cxn modelId="{3F1DAE5B-9588-4A0C-9A7B-E6D6C703DF6C}" type="presParOf" srcId="{0D41E8A5-A008-407F-A4A2-156CC2D604BF}" destId="{984F5B2E-FB3D-4CC8-9FB3-DE5C4A535DC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D9E06-5B58-4482-AE7F-CF5F80D59767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7DB6B-F46F-4AAA-830A-CFA5F9A6AA6F}">
      <dsp:nvSpPr>
        <dsp:cNvPr id="0" name=""/>
        <dsp:cNvSpPr/>
      </dsp:nvSpPr>
      <dsp:spPr>
        <a:xfrm>
          <a:off x="8731" y="1625600"/>
          <a:ext cx="2616200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Kick off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Dokumentenanalyse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Identifikation </a:t>
          </a:r>
          <a:r>
            <a:rPr lang="de-DE" sz="1400" kern="1200" dirty="0" err="1"/>
            <a:t>Akteurspartner</a:t>
          </a:r>
          <a:endParaRPr lang="de-DE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Abstimmung Kommunikation</a:t>
          </a:r>
        </a:p>
      </dsp:txBody>
      <dsp:txXfrm>
        <a:off x="114538" y="1731407"/>
        <a:ext cx="2404586" cy="1955852"/>
      </dsp:txXfrm>
    </dsp:sp>
    <dsp:sp modelId="{DAEAD052-7F62-4EC4-9638-DC798F63650B}">
      <dsp:nvSpPr>
        <dsp:cNvPr id="0" name=""/>
        <dsp:cNvSpPr/>
      </dsp:nvSpPr>
      <dsp:spPr>
        <a:xfrm>
          <a:off x="2755899" y="1625600"/>
          <a:ext cx="2616200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Akteurspartnerinterviews</a:t>
          </a:r>
          <a:endParaRPr lang="de-DE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Potenzialanalyse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Zielszenario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/>
        </a:p>
      </dsp:txBody>
      <dsp:txXfrm>
        <a:off x="2861706" y="1731407"/>
        <a:ext cx="2404586" cy="1955852"/>
      </dsp:txXfrm>
    </dsp:sp>
    <dsp:sp modelId="{984F5B2E-FB3D-4CC8-9FB3-DE5C4A535DC7}">
      <dsp:nvSpPr>
        <dsp:cNvPr id="0" name=""/>
        <dsp:cNvSpPr/>
      </dsp:nvSpPr>
      <dsp:spPr>
        <a:xfrm>
          <a:off x="5503068" y="1625600"/>
          <a:ext cx="2616200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Präsentation Ergebnisse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Auftragggeber</a:t>
          </a:r>
          <a:endParaRPr lang="de-DE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Gremienpräsentation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/>
        </a:p>
      </dsp:txBody>
      <dsp:txXfrm>
        <a:off x="5608875" y="1731407"/>
        <a:ext cx="2404586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A8AA43E-A2B4-55A0-FA90-B98B0FD5B3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528A77B-D361-4201-580B-C0908B5B8A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682F1-51FA-4658-8228-8919D3EF5C86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783724-6B7D-B773-BB3D-990C9BBE2B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F74522-43CB-90AF-6597-C09F21A055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78A1B-1091-48E6-8FA1-7FA7F7620F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28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59A5F-57AF-4B5B-94A1-ADA72A22A0F3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A751B-DF91-4114-B2B3-A84D8E5D0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8280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95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8335D-B50E-9816-37E8-7F35A4243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460DCFF-25C6-7489-E89E-CA6D1D335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A33B3EF-A6DE-931E-50CB-1F777FDD5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798C04-2866-F059-ACFA-CB1119D097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29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DE" sz="1200" dirty="0"/>
              <a:t>Gesetzliche Verpflichtung in einigen Bundesländern schon gegeben </a:t>
            </a:r>
            <a:br>
              <a:rPr lang="de-DE" sz="1200" dirty="0"/>
            </a:br>
            <a:r>
              <a:rPr lang="de-DE" sz="1200" dirty="0"/>
              <a:t>(u.a. Baden-Württemberg)</a:t>
            </a:r>
          </a:p>
          <a:p>
            <a:pPr marL="0" lvl="0" indent="0">
              <a:buNone/>
            </a:pPr>
            <a:r>
              <a:rPr lang="de-DE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Bundesgesetzliche Verpflichtung für Länder/Kommunen soll noch in </a:t>
            </a:r>
            <a:br>
              <a:rPr lang="de-DE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1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2023 kommen !!!</a:t>
            </a:r>
          </a:p>
          <a:p>
            <a:endParaRPr lang="de-DE" dirty="0"/>
          </a:p>
          <a:p>
            <a:r>
              <a:rPr lang="de-DE" dirty="0"/>
              <a:t>EU: Green Deal + Energieeffizienz Richtlinien (EED)    Deutschland: Klimaschutzgesetz + Gebäudeenergiegesetz (GEG) + Wärmeplanungsgesetz</a:t>
            </a:r>
          </a:p>
          <a:p>
            <a:endParaRPr lang="de-DE" dirty="0"/>
          </a:p>
          <a:p>
            <a:r>
              <a:rPr lang="de-DE" dirty="0"/>
              <a:t>Übertragung an Länder, von dort voraussichtlich auf die Kommunen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Übergabe an Thomas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7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Technische Umsetzung Datenaufbereitung in </a:t>
            </a:r>
            <a:r>
              <a:rPr lang="de-DE" dirty="0" err="1"/>
              <a:t>flexRM</a:t>
            </a:r>
            <a:endParaRPr lang="de-DE" dirty="0"/>
          </a:p>
          <a:p>
            <a:endParaRPr lang="de-DE" dirty="0"/>
          </a:p>
          <a:p>
            <a:r>
              <a:rPr lang="de-DE" dirty="0"/>
              <a:t>Datenaustausch mit RGZ-Modul KWP</a:t>
            </a:r>
          </a:p>
          <a:p>
            <a:endParaRPr lang="de-DE" dirty="0"/>
          </a:p>
          <a:p>
            <a:r>
              <a:rPr lang="de-DE" dirty="0"/>
              <a:t>Optional: Anbindung an den Digitalen Zwilling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00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Digitale Zwilling kann dann mit verschiedenen Themen bestückt werden</a:t>
            </a:r>
          </a:p>
          <a:p>
            <a:endParaRPr lang="de-DE" dirty="0"/>
          </a:p>
          <a:p>
            <a:r>
              <a:rPr lang="de-DE" dirty="0"/>
              <a:t>Bsp. Wärmekataster, Solarpotentiale</a:t>
            </a:r>
          </a:p>
          <a:p>
            <a:endParaRPr lang="de-DE" dirty="0"/>
          </a:p>
          <a:p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793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Bürgerbeteiligung als wichtiger Bestandteil der Bestandsanalyse,</a:t>
            </a:r>
            <a:r>
              <a:rPr lang="de-DE" baseline="0" dirty="0"/>
              <a:t> der </a:t>
            </a:r>
            <a:r>
              <a:rPr lang="de-DE" baseline="0" dirty="0" err="1"/>
              <a:t>Szenarienanalyse</a:t>
            </a:r>
            <a:r>
              <a:rPr lang="de-DE" baseline="0" dirty="0"/>
              <a:t> und der Wärmewendestrategie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998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der Basis der Bestandsanalyse werden die Potentiale für Verbesserungen mit dem Ziel der CO2-Neutralität ermittelt.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241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Ausgehend von Bestandsanalyse und Potentialanalyse wird in Abstimmung mit den beteiligten Akteuren, im Wesentlichen Planer, Kommune und Energieversorger ein oder ggf. mehrere Zielszenario entwickelt.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708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dirty="0"/>
              <a:t>Priorisierung basierend auf erfassten Daten und Auswertungen</a:t>
            </a:r>
          </a:p>
          <a:p>
            <a:pPr lvl="0"/>
            <a:r>
              <a:rPr lang="de-DE" sz="1200" dirty="0"/>
              <a:t>Definition von Maßnahmen und deren Umsetzungstiefe </a:t>
            </a:r>
          </a:p>
          <a:p>
            <a:pPr lvl="0"/>
            <a:r>
              <a:rPr lang="de-DE" sz="1200" dirty="0"/>
              <a:t>Bewertung und Entscheidung der Maßnahmen anhand von ökologischer Effizienz, ökonomischer Effizienz, Sozialverträglichkeit, Versorgungssicherheit</a:t>
            </a:r>
          </a:p>
          <a:p>
            <a:pPr lvl="0"/>
            <a:r>
              <a:rPr lang="de-DE" sz="1200" dirty="0"/>
              <a:t>Betrachtung von Wechselwirkungen von Maßnahmen benachbarter Cluster sowie dem benötigten Ausbau von Energie-Infrastruktur</a:t>
            </a:r>
          </a:p>
          <a:p>
            <a:r>
              <a:rPr lang="de-DE" sz="1200" dirty="0"/>
              <a:t>Kartographische Darstellung der Entwicklung hin zu den Meilensteinen anhand einer Zeitschiene</a:t>
            </a:r>
          </a:p>
          <a:p>
            <a:pPr marL="0" lvl="0" indent="0">
              <a:buNone/>
            </a:pPr>
            <a:endParaRPr lang="de-DE" sz="12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751B-DF91-4114-B2B3-A84D8E5D0C4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70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3" b="9104"/>
          <a:stretch/>
        </p:blipFill>
        <p:spPr>
          <a:xfrm>
            <a:off x="0" y="0"/>
            <a:ext cx="12192000" cy="509016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0" y="3886200"/>
            <a:ext cx="12192000" cy="2971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0"/>
          <a:stretch/>
        </p:blipFill>
        <p:spPr>
          <a:xfrm>
            <a:off x="10103908" y="6154465"/>
            <a:ext cx="1973510" cy="534463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8400" y="6018213"/>
            <a:ext cx="8526629" cy="403225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21" name="Datumsplatzhalter 3"/>
          <p:cNvSpPr txBox="1">
            <a:spLocks/>
          </p:cNvSpPr>
          <p:nvPr/>
        </p:nvSpPr>
        <p:spPr>
          <a:xfrm>
            <a:off x="608400" y="6469326"/>
            <a:ext cx="2844800" cy="267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E72612-00BF-4A20-BF9D-A8F2DF69BA8C}" type="datetimeFigureOut">
              <a:rPr lang="de-DE" smtClean="0">
                <a:solidFill>
                  <a:schemeClr val="tx1"/>
                </a:solidFill>
                <a:latin typeface="+mn-lt"/>
              </a:rPr>
              <a:pPr/>
              <a:t>24.11.2024</a:t>
            </a:fld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8400" y="4257675"/>
            <a:ext cx="10048875" cy="1285875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6000" baseline="3000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Innovative und zukunftssichere Lösungen für Ihre Geoinformationen</a:t>
            </a:r>
            <a:endParaRPr lang="de-DE" sz="6000" dirty="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8400" y="5614988"/>
            <a:ext cx="8526629" cy="403225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Veranstaltung / Anlass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0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08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09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090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221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695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75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501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73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-1200" y="0"/>
            <a:ext cx="12192000" cy="20955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8400" y="2470408"/>
            <a:ext cx="10972800" cy="3561722"/>
          </a:xfrm>
          <a:prstGeom prst="rect">
            <a:avLst/>
          </a:prstGeom>
        </p:spPr>
        <p:txBody>
          <a:bodyPr/>
          <a:lstStyle>
            <a:lvl1pPr>
              <a:defRPr sz="2050"/>
            </a:lvl1pPr>
            <a:lvl2pPr>
              <a:defRPr sz="1890"/>
            </a:lvl2pPr>
            <a:lvl3pPr>
              <a:defRPr sz="1720"/>
            </a:lvl3pPr>
            <a:lvl4pPr>
              <a:defRPr sz="1560"/>
            </a:lvl4pPr>
            <a:lvl5pPr>
              <a:defRPr sz="1390"/>
            </a:lvl5pPr>
          </a:lstStyle>
          <a:p>
            <a:pPr lvl="0"/>
            <a:r>
              <a:rPr lang="de-DE" dirty="0"/>
              <a:t>Thema 1</a:t>
            </a:r>
          </a:p>
          <a:p>
            <a:pPr lvl="0"/>
            <a:r>
              <a:rPr lang="de-DE" dirty="0"/>
              <a:t>Thema 2</a:t>
            </a:r>
          </a:p>
          <a:p>
            <a:pPr lvl="0"/>
            <a:r>
              <a:rPr lang="de-DE" dirty="0"/>
              <a:t>Thema 3</a:t>
            </a:r>
          </a:p>
          <a:p>
            <a:pPr lvl="0"/>
            <a:r>
              <a:rPr lang="de-DE" dirty="0"/>
              <a:t>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3" name="Inhaltsplatzhalter 26"/>
          <p:cNvSpPr>
            <a:spLocks noGrp="1"/>
          </p:cNvSpPr>
          <p:nvPr>
            <p:ph sz="quarter" idx="12" hasCustomPrompt="1"/>
          </p:nvPr>
        </p:nvSpPr>
        <p:spPr>
          <a:xfrm>
            <a:off x="609600" y="374897"/>
            <a:ext cx="10978668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rgbClr val="00498A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32" name="Foliennummernplatzhalter 5"/>
          <p:cNvSpPr txBox="1">
            <a:spLocks/>
          </p:cNvSpPr>
          <p:nvPr/>
        </p:nvSpPr>
        <p:spPr>
          <a:xfrm>
            <a:off x="6789247" y="64619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D71B5-32D1-4F93-97C2-2AABB660A68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6530501"/>
            <a:ext cx="964312" cy="31351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8" y="1303211"/>
            <a:ext cx="424118" cy="4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er 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4762489"/>
            <a:ext cx="12192000" cy="20955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6505401"/>
            <a:ext cx="12192000" cy="35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4864103"/>
            <a:ext cx="6913562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Abschnittsname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6530501"/>
            <a:ext cx="964312" cy="31351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67" y="6607833"/>
            <a:ext cx="172834" cy="17283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1" y="6599442"/>
            <a:ext cx="172834" cy="1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6505401"/>
            <a:ext cx="12192000" cy="35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608400" y="1483943"/>
            <a:ext cx="10972800" cy="4548187"/>
          </a:xfrm>
          <a:prstGeom prst="rect">
            <a:avLst/>
          </a:prstGeom>
        </p:spPr>
        <p:txBody>
          <a:bodyPr/>
          <a:lstStyle>
            <a:lvl1pPr>
              <a:defRPr sz="2050"/>
            </a:lvl1pPr>
            <a:lvl2pPr>
              <a:defRPr sz="1890"/>
            </a:lvl2pPr>
            <a:lvl3pPr>
              <a:defRPr sz="1720"/>
            </a:lvl3pPr>
            <a:lvl4pPr>
              <a:defRPr sz="1560"/>
            </a:lvl4pPr>
            <a:lvl5pPr>
              <a:defRPr sz="139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3" name="Inhaltsplatzhalter 26"/>
          <p:cNvSpPr>
            <a:spLocks noGrp="1"/>
          </p:cNvSpPr>
          <p:nvPr>
            <p:ph sz="quarter" idx="12" hasCustomPrompt="1"/>
          </p:nvPr>
        </p:nvSpPr>
        <p:spPr>
          <a:xfrm>
            <a:off x="609600" y="374897"/>
            <a:ext cx="10978668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00498A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Kapitelüberschrift</a:t>
            </a:r>
          </a:p>
        </p:txBody>
      </p:sp>
      <p:sp>
        <p:nvSpPr>
          <p:cNvPr id="32" name="Foliennummernplatzhalter 5"/>
          <p:cNvSpPr txBox="1">
            <a:spLocks/>
          </p:cNvSpPr>
          <p:nvPr/>
        </p:nvSpPr>
        <p:spPr>
          <a:xfrm>
            <a:off x="6789247" y="64619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D71B5-32D1-4F93-97C2-2AABB660A68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72863" y="6547748"/>
            <a:ext cx="8664709" cy="310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Abschnittsname / </a:t>
            </a:r>
            <a:r>
              <a:rPr lang="de-DE" dirty="0" err="1"/>
              <a:t>Tagline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6530501"/>
            <a:ext cx="964312" cy="313512"/>
          </a:xfrm>
          <a:prstGeom prst="rect">
            <a:avLst/>
          </a:prstGeom>
        </p:spPr>
      </p:pic>
      <p:sp>
        <p:nvSpPr>
          <p:cNvPr id="15" name="Foliennummernplatzhalter 5"/>
          <p:cNvSpPr txBox="1">
            <a:spLocks/>
          </p:cNvSpPr>
          <p:nvPr userDrawn="1"/>
        </p:nvSpPr>
        <p:spPr>
          <a:xfrm>
            <a:off x="10080000" y="6509249"/>
            <a:ext cx="578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D71B5-32D1-4F93-97C2-2AABB660A680}" type="slidenum">
              <a:rPr lang="de-DE" smtClean="0">
                <a:solidFill>
                  <a:schemeClr val="tx2"/>
                </a:solidFill>
                <a:latin typeface="+mj-lt"/>
              </a:rPr>
              <a:pPr/>
              <a:t>‹Nr.›</a:t>
            </a:fld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1" y="6599442"/>
            <a:ext cx="172834" cy="1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 - Letzt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4762489"/>
            <a:ext cx="12192000" cy="20955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6505401"/>
            <a:ext cx="12192000" cy="35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4762500"/>
            <a:ext cx="10752137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Vielen Dank für Ihre Aufmerksamkeit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5" y="6530501"/>
            <a:ext cx="964312" cy="313512"/>
          </a:xfrm>
          <a:prstGeom prst="rect">
            <a:avLst/>
          </a:prstGeom>
        </p:spPr>
      </p:pic>
      <p:sp>
        <p:nvSpPr>
          <p:cNvPr id="7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31384" y="1856891"/>
            <a:ext cx="4706555" cy="2185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de-DE" sz="16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Kontaktdaten</a:t>
            </a:r>
          </a:p>
          <a:p>
            <a:pPr lvl="0"/>
            <a:r>
              <a:rPr lang="de-DE" dirty="0"/>
              <a:t>An der Neumühle 5</a:t>
            </a:r>
          </a:p>
          <a:p>
            <a:pPr lvl="0"/>
            <a:r>
              <a:rPr lang="de-DE" dirty="0"/>
              <a:t>87700 Memmingen</a:t>
            </a:r>
          </a:p>
          <a:p>
            <a:pPr lvl="0"/>
            <a:r>
              <a:rPr lang="de-DE" dirty="0"/>
              <a:t>Tel: +49 (0) 8331/9272-141</a:t>
            </a:r>
          </a:p>
          <a:p>
            <a:pPr lvl="0"/>
            <a:r>
              <a:rPr lang="de-DE" dirty="0"/>
              <a:t>Mobil: +49 (0)172 8342451</a:t>
            </a:r>
          </a:p>
          <a:p>
            <a:pPr lvl="0"/>
            <a:r>
              <a:rPr lang="de-DE" dirty="0"/>
              <a:t>max.mustermann@riwa-gis.de</a:t>
            </a:r>
          </a:p>
          <a:p>
            <a:pPr lvl="0"/>
            <a:r>
              <a:rPr lang="de-DE" dirty="0"/>
              <a:t>www.riwa.de</a:t>
            </a:r>
          </a:p>
          <a:p>
            <a:pPr lvl="0"/>
            <a:endParaRPr lang="de-DE" dirty="0"/>
          </a:p>
        </p:txBody>
      </p:sp>
      <p:sp>
        <p:nvSpPr>
          <p:cNvPr id="8" name="Text Box 2"/>
          <p:cNvSpPr txBox="1">
            <a:spLocks noChangeArrowheads="1"/>
          </p:cNvSpPr>
          <p:nvPr userDrawn="1"/>
        </p:nvSpPr>
        <p:spPr bwMode="auto">
          <a:xfrm>
            <a:off x="8062727" y="533779"/>
            <a:ext cx="2014555" cy="290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A50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11111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1111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Standort Amberg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Emailfabrikstraße 12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92224 Amberg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Tel.: 09621 916667-0</a:t>
            </a:r>
            <a:br>
              <a:rPr kumimoji="0" lang="de-DE" altLang="de-DE" sz="11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Fax: 09621 916667-420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Standort Augsburg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Donauwörther Straße 181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86154 Augsburg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Tel.: 0821 455284-0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Fax: 0821 455284-320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9" name="Textplatzhalter 50"/>
          <p:cNvSpPr>
            <a:spLocks noGrp="1"/>
          </p:cNvSpPr>
          <p:nvPr>
            <p:ph type="body" sz="quarter" idx="15" hasCustomPrompt="1"/>
          </p:nvPr>
        </p:nvSpPr>
        <p:spPr>
          <a:xfrm>
            <a:off x="5231384" y="1154305"/>
            <a:ext cx="4706938" cy="665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5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Ihr Ansprechpartner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68" y="1190740"/>
            <a:ext cx="1970978" cy="285212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1" y="6599442"/>
            <a:ext cx="172834" cy="1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72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58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61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21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96" r:id="rId2"/>
    <p:sldLayoutId id="2147483716" r:id="rId3"/>
    <p:sldLayoutId id="2147483719" r:id="rId4"/>
    <p:sldLayoutId id="2147483720" r:id="rId5"/>
    <p:sldLayoutId id="2147483722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5F065-7A75-45C0-88B5-CEB378BF4164}" type="datetimeFigureOut">
              <a:rPr lang="de-DE" smtClean="0"/>
              <a:t>24.11.2024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710C0-6927-410B-AB16-DA56C64872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6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openxmlformats.org/officeDocument/2006/relationships/image" Target="../media/image12.jpeg"/><Relationship Id="rId9" Type="http://schemas.openxmlformats.org/officeDocument/2006/relationships/image" Target="../media/image16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Kick off kommunale </a:t>
            </a:r>
            <a:r>
              <a:rPr lang="de-DE" dirty="0"/>
              <a:t>Wärmeplanung</a:t>
            </a:r>
          </a:p>
          <a:p>
            <a:r>
              <a:rPr lang="de-DE" dirty="0"/>
              <a:t>Dittelbrunn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11" y="6104712"/>
            <a:ext cx="1894711" cy="723077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6A0B9DF-0527-55A8-FE68-3FEFC5B2C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Thomas Reukauf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DD03CB-2A24-D186-54CA-4DFB0DCE2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18" y="6195974"/>
            <a:ext cx="2639893" cy="5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Organisatorisches, Umsetzung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1" y="951020"/>
            <a:ext cx="11442640" cy="45734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449" y="3307080"/>
            <a:ext cx="7889011" cy="311278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9" name="Picture 3" descr="image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256" y="6496251"/>
            <a:ext cx="1514049" cy="33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5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D4CDA-84BC-3F75-4AD1-FC6681F2D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4C85C9-DC9D-CEA8-DB04-1C94FE695B5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Organisatorisches , grobe Projektplanung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A660EB6C-684A-2137-9346-640AF359728D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F69BEE6-A030-45CA-3CFF-2A4082401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0457" y="6547923"/>
            <a:ext cx="865707" cy="3292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1FFBCC2-91DC-AAC8-8363-09CF52BCD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3465" y="6534074"/>
            <a:ext cx="1511939" cy="32921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65D22AC-3FCC-69BD-F4AF-EC945170BE6A}"/>
              </a:ext>
            </a:extLst>
          </p:cNvPr>
          <p:cNvSpPr txBox="1"/>
          <p:nvPr/>
        </p:nvSpPr>
        <p:spPr>
          <a:xfrm>
            <a:off x="2244428" y="5458691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Q4/2024, Q1 2025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39A340-BA08-524F-D40E-3A5B06FB6BBE}"/>
              </a:ext>
            </a:extLst>
          </p:cNvPr>
          <p:cNvSpPr txBox="1"/>
          <p:nvPr/>
        </p:nvSpPr>
        <p:spPr>
          <a:xfrm>
            <a:off x="5334000" y="5375568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Q1 2025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14103A-F08B-AED6-87F3-936B498E285B}"/>
              </a:ext>
            </a:extLst>
          </p:cNvPr>
          <p:cNvSpPr txBox="1"/>
          <p:nvPr/>
        </p:nvSpPr>
        <p:spPr>
          <a:xfrm>
            <a:off x="8298873" y="545869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Mai 2025</a:t>
            </a:r>
          </a:p>
        </p:txBody>
      </p:sp>
    </p:spTree>
    <p:extLst>
      <p:ext uri="{BB962C8B-B14F-4D97-AF65-F5344CB8AC3E}">
        <p14:creationId xmlns:p14="http://schemas.microsoft.com/office/powerpoint/2010/main" val="16787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460F43-2576-D1CF-88F4-B5F3F018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Fragebögen</a:t>
            </a:r>
          </a:p>
          <a:p>
            <a:r>
              <a:rPr lang="de-DE" dirty="0"/>
              <a:t>Zwischenbericht</a:t>
            </a:r>
          </a:p>
          <a:p>
            <a:r>
              <a:rPr lang="de-DE" dirty="0"/>
              <a:t>Abstimmung Kommunikationsstrategie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69B893-67F2-40CC-99CA-972745D0061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Organisatorisches, Kommunikation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0395D2-EC04-D863-6262-32DCA1D86D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0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7573688-FC07-34F1-C3F9-3C303781F2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Grundsätzlicher Ablauf die 4 Phasen der K0mmunalen Wärmeplanung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80ABE-7A70-5304-2A9D-A66C79A48B1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5894CF-3CAF-D2D4-D483-82933DD68D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3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Phasen der Kommunalen Wärmeplanung</a:t>
            </a:r>
          </a:p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A63DCF-CA72-E894-CDD4-A68D23E2D7E8}"/>
              </a:ext>
            </a:extLst>
          </p:cNvPr>
          <p:cNvGrpSpPr/>
          <p:nvPr/>
        </p:nvGrpSpPr>
        <p:grpSpPr>
          <a:xfrm>
            <a:off x="362938" y="1020605"/>
            <a:ext cx="2601543" cy="2278080"/>
            <a:chOff x="353413" y="1138715"/>
            <a:chExt cx="2601543" cy="2278080"/>
          </a:xfrm>
        </p:grpSpPr>
        <p:sp>
          <p:nvSpPr>
            <p:cNvPr id="6" name="Textplatzhalter 3"/>
            <p:cNvSpPr txBox="1">
              <a:spLocks/>
            </p:cNvSpPr>
            <p:nvPr/>
          </p:nvSpPr>
          <p:spPr>
            <a:xfrm>
              <a:off x="353413" y="1138715"/>
              <a:ext cx="2601543" cy="683557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+mn-cs"/>
                </a:defRPr>
              </a:lvl9pPr>
            </a:lstStyle>
            <a:p>
              <a:r>
                <a:rPr lang="de-DE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A:</a:t>
              </a:r>
              <a:r>
                <a:rPr lang="de-DE" sz="16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  </a:t>
              </a:r>
              <a:r>
                <a:rPr lang="de-DE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Bestandsanalyse</a:t>
              </a:r>
            </a:p>
            <a:p>
              <a:pPr>
                <a:buFont typeface="Wingdings" panose="05000000000000000000" pitchFamily="2" charset="2"/>
                <a:buChar char="à"/>
              </a:pPr>
              <a:r>
                <a:rPr lang="de-DE" sz="1600" dirty="0">
                  <a:sym typeface="Wingdings" panose="05000000000000000000" pitchFamily="2" charset="2"/>
                </a:rPr>
                <a:t> Gebäudescharfes Wärmekataster</a:t>
              </a: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413" y="1997947"/>
              <a:ext cx="2381882" cy="1418848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DB70199-5E7D-3080-9B07-A399885680DA}"/>
              </a:ext>
            </a:extLst>
          </p:cNvPr>
          <p:cNvGrpSpPr/>
          <p:nvPr/>
        </p:nvGrpSpPr>
        <p:grpSpPr>
          <a:xfrm>
            <a:off x="2192328" y="1854304"/>
            <a:ext cx="3099849" cy="2087345"/>
            <a:chOff x="2182803" y="2020039"/>
            <a:chExt cx="3099849" cy="2087345"/>
          </a:xfrm>
        </p:grpSpPr>
        <p:sp>
          <p:nvSpPr>
            <p:cNvPr id="9" name="Textfeld 8"/>
            <p:cNvSpPr txBox="1"/>
            <p:nvPr/>
          </p:nvSpPr>
          <p:spPr>
            <a:xfrm>
              <a:off x="2787076" y="2020039"/>
              <a:ext cx="2495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Poppins SemiBold" panose="00000700000000000000" pitchFamily="2" charset="0"/>
                  <a:cs typeface="Poppins SemiBold" panose="00000700000000000000" pitchFamily="2" charset="0"/>
                  <a:sym typeface="Wingdings" panose="05000000000000000000" pitchFamily="2" charset="2"/>
                </a:rPr>
                <a:t>B: Potenzialanalyse</a:t>
              </a:r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2803" y="2528192"/>
              <a:ext cx="2436839" cy="1579192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D9686B7-F74F-0BE6-D0AF-AB97A50897DF}"/>
              </a:ext>
            </a:extLst>
          </p:cNvPr>
          <p:cNvGrpSpPr/>
          <p:nvPr/>
        </p:nvGrpSpPr>
        <p:grpSpPr>
          <a:xfrm>
            <a:off x="3875766" y="2352440"/>
            <a:ext cx="4007057" cy="2077023"/>
            <a:chOff x="3866241" y="2518175"/>
            <a:chExt cx="4007057" cy="2077023"/>
          </a:xfrm>
        </p:grpSpPr>
        <p:sp>
          <p:nvSpPr>
            <p:cNvPr id="12" name="Textfeld 11"/>
            <p:cNvSpPr txBox="1"/>
            <p:nvPr/>
          </p:nvSpPr>
          <p:spPr>
            <a:xfrm>
              <a:off x="4874122" y="2518175"/>
              <a:ext cx="2999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Poppins SemiBold" panose="00000700000000000000" pitchFamily="2" charset="0"/>
                  <a:cs typeface="Poppins SemiBold" panose="00000700000000000000" pitchFamily="2" charset="0"/>
                  <a:sym typeface="Wingdings" panose="05000000000000000000" pitchFamily="2" charset="2"/>
                </a:rPr>
                <a:t>C: Aufstellung Zielszenario</a:t>
              </a: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6241" y="3176593"/>
              <a:ext cx="2366129" cy="1418605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65026E0-B823-C11F-6F62-D3F93C5BCB32}"/>
              </a:ext>
            </a:extLst>
          </p:cNvPr>
          <p:cNvGrpSpPr/>
          <p:nvPr/>
        </p:nvGrpSpPr>
        <p:grpSpPr>
          <a:xfrm>
            <a:off x="5167348" y="3105796"/>
            <a:ext cx="4573523" cy="2683039"/>
            <a:chOff x="5118945" y="3240429"/>
            <a:chExt cx="4573523" cy="2683039"/>
          </a:xfrm>
        </p:grpSpPr>
        <p:sp>
          <p:nvSpPr>
            <p:cNvPr id="15" name="Textfeld 14"/>
            <p:cNvSpPr txBox="1"/>
            <p:nvPr/>
          </p:nvSpPr>
          <p:spPr>
            <a:xfrm>
              <a:off x="6429492" y="3240429"/>
              <a:ext cx="3262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Poppins SemiBold" panose="00000700000000000000" pitchFamily="2" charset="0"/>
                  <a:cs typeface="Poppins SemiBold" panose="00000700000000000000" pitchFamily="2" charset="0"/>
                  <a:sym typeface="Wingdings" panose="05000000000000000000" pitchFamily="2" charset="2"/>
                </a:rPr>
                <a:t>D: Wärmewendestrategie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93697A4-EC76-2248-D7E1-63D5D1519EF7}"/>
                </a:ext>
              </a:extLst>
            </p:cNvPr>
            <p:cNvGrpSpPr/>
            <p:nvPr/>
          </p:nvGrpSpPr>
          <p:grpSpPr>
            <a:xfrm>
              <a:off x="5118945" y="3557408"/>
              <a:ext cx="3552592" cy="2366060"/>
              <a:chOff x="-209358" y="-724566"/>
              <a:chExt cx="12924389" cy="8287927"/>
            </a:xfrm>
            <a:solidFill>
              <a:schemeClr val="bg1"/>
            </a:solidFill>
          </p:grpSpPr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564A6E6A-1E07-D1B7-5EFF-7D77902A7746}"/>
                  </a:ext>
                </a:extLst>
              </p:cNvPr>
              <p:cNvCxnSpPr/>
              <p:nvPr/>
            </p:nvCxnSpPr>
            <p:spPr>
              <a:xfrm>
                <a:off x="6096000" y="729000"/>
                <a:ext cx="0" cy="5400000"/>
              </a:xfrm>
              <a:prstGeom prst="straightConnector1">
                <a:avLst/>
              </a:prstGeom>
              <a:grpFill/>
              <a:ln w="25400">
                <a:solidFill>
                  <a:srgbClr val="00497D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mit Pfeil 17">
                <a:extLst>
                  <a:ext uri="{FF2B5EF4-FFF2-40B4-BE49-F238E27FC236}">
                    <a16:creationId xmlns:a16="http://schemas.microsoft.com/office/drawing/2014/main" id="{1563E9D5-04EE-A2C5-E93A-2EA4766561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4503" y="3429000"/>
                <a:ext cx="5400000" cy="0"/>
              </a:xfrm>
              <a:prstGeom prst="straightConnector1">
                <a:avLst/>
              </a:prstGeom>
              <a:grpFill/>
              <a:ln w="25400">
                <a:solidFill>
                  <a:srgbClr val="00497D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D68AAC4D-C1A4-F1B3-C55F-01DA90696BB6}"/>
                  </a:ext>
                </a:extLst>
              </p:cNvPr>
              <p:cNvSpPr txBox="1"/>
              <p:nvPr/>
            </p:nvSpPr>
            <p:spPr>
              <a:xfrm>
                <a:off x="-209358" y="3052426"/>
                <a:ext cx="3612034" cy="14015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/>
                  <a:t>Ökologische</a:t>
                </a:r>
                <a:br>
                  <a:rPr lang="de-DE" sz="1000"/>
                </a:br>
                <a:r>
                  <a:rPr lang="de-DE" sz="1000"/>
                  <a:t>Effizienz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132C164-1A9A-6039-DD15-38B7804D2AFC}"/>
                  </a:ext>
                </a:extLst>
              </p:cNvPr>
              <p:cNvSpPr txBox="1"/>
              <p:nvPr/>
            </p:nvSpPr>
            <p:spPr>
              <a:xfrm>
                <a:off x="8824507" y="3078596"/>
                <a:ext cx="3890524" cy="14015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/>
                  <a:t>Ökonomische</a:t>
                </a:r>
                <a:br>
                  <a:rPr lang="de-DE" sz="1000"/>
                </a:br>
                <a:r>
                  <a:rPr lang="de-DE" sz="1000"/>
                  <a:t>Effizienz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813B5CB-7353-B335-1DC1-F55BA145A544}"/>
                  </a:ext>
                </a:extLst>
              </p:cNvPr>
              <p:cNvSpPr txBox="1"/>
              <p:nvPr/>
            </p:nvSpPr>
            <p:spPr>
              <a:xfrm>
                <a:off x="4295871" y="6161840"/>
                <a:ext cx="3964551" cy="1401521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000"/>
                  <a:t>Versorgungs-sicherheit</a:t>
                </a:r>
                <a:endParaRPr lang="en-US"/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D1E5EBB6-A3AE-4169-A8C3-DE6E80B57B79}"/>
                  </a:ext>
                </a:extLst>
              </p:cNvPr>
              <p:cNvSpPr txBox="1"/>
              <p:nvPr/>
            </p:nvSpPr>
            <p:spPr>
              <a:xfrm>
                <a:off x="4716990" y="-724566"/>
                <a:ext cx="4107514" cy="14015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 err="1"/>
                  <a:t>Sozialverträg-lichkeit</a:t>
                </a:r>
                <a:endParaRPr lang="de-DE" sz="1000"/>
              </a:p>
            </p:txBody>
          </p: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CD13D54-68F3-1883-22BA-46BEB3E4E5F3}"/>
                  </a:ext>
                </a:extLst>
              </p:cNvPr>
              <p:cNvCxnSpPr/>
              <p:nvPr/>
            </p:nvCxnSpPr>
            <p:spPr>
              <a:xfrm>
                <a:off x="3945276" y="3285162"/>
                <a:ext cx="0" cy="28767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B4463083-9237-AF96-7229-0E128F39B8C9}"/>
                  </a:ext>
                </a:extLst>
              </p:cNvPr>
              <p:cNvCxnSpPr/>
              <p:nvPr/>
            </p:nvCxnSpPr>
            <p:spPr>
              <a:xfrm>
                <a:off x="8268984" y="3285162"/>
                <a:ext cx="0" cy="28767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5C56CE82-1BEF-28AC-5B48-D0BBF74BCE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094287" y="1115603"/>
                <a:ext cx="0" cy="28767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2E7C7C21-9720-76E9-E9F2-DE50652BD2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094287" y="5451297"/>
                <a:ext cx="0" cy="28767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C0CECAD9-3238-6BB2-1812-A9BF9EFFE22E}"/>
                  </a:ext>
                </a:extLst>
              </p:cNvPr>
              <p:cNvSpPr txBox="1"/>
              <p:nvPr/>
            </p:nvSpPr>
            <p:spPr>
              <a:xfrm>
                <a:off x="3202083" y="3731105"/>
                <a:ext cx="1239047" cy="8624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4C06BEBC-6900-E7A4-6DB3-D8AE1E0DDA5B}"/>
                  </a:ext>
                </a:extLst>
              </p:cNvPr>
              <p:cNvSpPr txBox="1"/>
              <p:nvPr/>
            </p:nvSpPr>
            <p:spPr>
              <a:xfrm>
                <a:off x="7845909" y="3731107"/>
                <a:ext cx="1211692" cy="8624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41283D1-9EDB-D368-0769-195397362558}"/>
                  </a:ext>
                </a:extLst>
              </p:cNvPr>
              <p:cNvSpPr txBox="1"/>
              <p:nvPr/>
            </p:nvSpPr>
            <p:spPr>
              <a:xfrm>
                <a:off x="6317360" y="742776"/>
                <a:ext cx="1466277" cy="8624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AF9E1C38-AD8A-E2DA-545C-F4DDD72C1703}"/>
                  </a:ext>
                </a:extLst>
              </p:cNvPr>
              <p:cNvSpPr txBox="1"/>
              <p:nvPr/>
            </p:nvSpPr>
            <p:spPr>
              <a:xfrm>
                <a:off x="6458795" y="5579545"/>
                <a:ext cx="1268267" cy="86247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31" name="Freihandform: Form 20">
                <a:extLst>
                  <a:ext uri="{FF2B5EF4-FFF2-40B4-BE49-F238E27FC236}">
                    <a16:creationId xmlns:a16="http://schemas.microsoft.com/office/drawing/2014/main" id="{D865BBDD-35DF-A3BC-97BC-BD7AB5C662CF}"/>
                  </a:ext>
                </a:extLst>
              </p:cNvPr>
              <p:cNvSpPr/>
              <p:nvPr/>
            </p:nvSpPr>
            <p:spPr>
              <a:xfrm>
                <a:off x="3945276" y="1253447"/>
                <a:ext cx="4315146" cy="4356243"/>
              </a:xfrm>
              <a:custGeom>
                <a:avLst/>
                <a:gdLst>
                  <a:gd name="connsiteX0" fmla="*/ 0 w 4315146"/>
                  <a:gd name="connsiteY0" fmla="*/ 2167847 h 4356243"/>
                  <a:gd name="connsiteX1" fmla="*/ 2147299 w 4315146"/>
                  <a:gd name="connsiteY1" fmla="*/ 0 h 4356243"/>
                  <a:gd name="connsiteX2" fmla="*/ 4315146 w 4315146"/>
                  <a:gd name="connsiteY2" fmla="*/ 2178122 h 4356243"/>
                  <a:gd name="connsiteX3" fmla="*/ 2147299 w 4315146"/>
                  <a:gd name="connsiteY3" fmla="*/ 4356243 h 4356243"/>
                  <a:gd name="connsiteX4" fmla="*/ 0 w 4315146"/>
                  <a:gd name="connsiteY4" fmla="*/ 2167847 h 435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146" h="4356243">
                    <a:moveTo>
                      <a:pt x="0" y="2167847"/>
                    </a:moveTo>
                    <a:lnTo>
                      <a:pt x="2147299" y="0"/>
                    </a:lnTo>
                    <a:lnTo>
                      <a:pt x="4315146" y="2178122"/>
                    </a:lnTo>
                    <a:lnTo>
                      <a:pt x="2147299" y="4356243"/>
                    </a:lnTo>
                    <a:lnTo>
                      <a:pt x="0" y="2167847"/>
                    </a:lnTo>
                    <a:close/>
                  </a:path>
                </a:pathLst>
              </a:custGeom>
              <a:grpFill/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Freihandform: Form 21">
                <a:extLst>
                  <a:ext uri="{FF2B5EF4-FFF2-40B4-BE49-F238E27FC236}">
                    <a16:creationId xmlns:a16="http://schemas.microsoft.com/office/drawing/2014/main" id="{CB4645D9-E88C-E8D1-DAD0-010D7AFA2581}"/>
                  </a:ext>
                </a:extLst>
              </p:cNvPr>
              <p:cNvSpPr/>
              <p:nvPr/>
            </p:nvSpPr>
            <p:spPr>
              <a:xfrm>
                <a:off x="4643917" y="2332234"/>
                <a:ext cx="2599363" cy="1818524"/>
              </a:xfrm>
              <a:custGeom>
                <a:avLst/>
                <a:gdLst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51371 w 2599362"/>
                  <a:gd name="connsiteY4" fmla="*/ 1099335 h 1818526"/>
                  <a:gd name="connsiteX5" fmla="*/ 0 w 2599362"/>
                  <a:gd name="connsiteY5" fmla="*/ 1109609 h 1818526"/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41846 w 2599362"/>
                  <a:gd name="connsiteY4" fmla="*/ 1142198 h 1818526"/>
                  <a:gd name="connsiteX5" fmla="*/ 0 w 2599362"/>
                  <a:gd name="connsiteY5" fmla="*/ 1109609 h 1818526"/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48990 w 2599362"/>
                  <a:gd name="connsiteY4" fmla="*/ 1137436 h 1818526"/>
                  <a:gd name="connsiteX5" fmla="*/ 0 w 2599362"/>
                  <a:gd name="connsiteY5" fmla="*/ 1109609 h 1818526"/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0 w 2599362"/>
                  <a:gd name="connsiteY4" fmla="*/ 1109609 h 18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362" h="1818526">
                    <a:moveTo>
                      <a:pt x="0" y="1109609"/>
                    </a:moveTo>
                    <a:lnTo>
                      <a:pt x="1448656" y="0"/>
                    </a:lnTo>
                    <a:lnTo>
                      <a:pt x="2599362" y="1119883"/>
                    </a:lnTo>
                    <a:lnTo>
                      <a:pt x="1448656" y="1818526"/>
                    </a:lnTo>
                    <a:lnTo>
                      <a:pt x="0" y="1109609"/>
                    </a:lnTo>
                    <a:close/>
                  </a:path>
                </a:pathLst>
              </a:custGeom>
              <a:grpFill/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Freihandform: Form 22">
                <a:extLst>
                  <a:ext uri="{FF2B5EF4-FFF2-40B4-BE49-F238E27FC236}">
                    <a16:creationId xmlns:a16="http://schemas.microsoft.com/office/drawing/2014/main" id="{556726EA-170B-14FB-4EF6-366C26196FEA}"/>
                  </a:ext>
                </a:extLst>
              </p:cNvPr>
              <p:cNvSpPr/>
              <p:nvPr/>
            </p:nvSpPr>
            <p:spPr>
              <a:xfrm>
                <a:off x="5653377" y="1733384"/>
                <a:ext cx="1884460" cy="2552369"/>
              </a:xfrm>
              <a:custGeom>
                <a:avLst/>
                <a:gdLst>
                  <a:gd name="connsiteX0" fmla="*/ 0 w 1884460"/>
                  <a:gd name="connsiteY0" fmla="*/ 1685677 h 2552369"/>
                  <a:gd name="connsiteX1" fmla="*/ 453225 w 1884460"/>
                  <a:gd name="connsiteY1" fmla="*/ 0 h 2552369"/>
                  <a:gd name="connsiteX2" fmla="*/ 1884460 w 1884460"/>
                  <a:gd name="connsiteY2" fmla="*/ 1693628 h 2552369"/>
                  <a:gd name="connsiteX3" fmla="*/ 445273 w 1884460"/>
                  <a:gd name="connsiteY3" fmla="*/ 2552369 h 2552369"/>
                  <a:gd name="connsiteX4" fmla="*/ 0 w 1884460"/>
                  <a:gd name="connsiteY4" fmla="*/ 1685677 h 255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4460" h="2552369">
                    <a:moveTo>
                      <a:pt x="0" y="1685677"/>
                    </a:moveTo>
                    <a:lnTo>
                      <a:pt x="453225" y="0"/>
                    </a:lnTo>
                    <a:lnTo>
                      <a:pt x="1884460" y="1693628"/>
                    </a:lnTo>
                    <a:lnTo>
                      <a:pt x="445273" y="2552369"/>
                    </a:lnTo>
                    <a:lnTo>
                      <a:pt x="0" y="1685677"/>
                    </a:lnTo>
                    <a:close/>
                  </a:path>
                </a:pathLst>
              </a:custGeom>
              <a:grpFill/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Freihandform: Form 23">
                <a:extLst>
                  <a:ext uri="{FF2B5EF4-FFF2-40B4-BE49-F238E27FC236}">
                    <a16:creationId xmlns:a16="http://schemas.microsoft.com/office/drawing/2014/main" id="{B43D3F07-49BB-26A4-6A9E-C306EBB864CA}"/>
                  </a:ext>
                </a:extLst>
              </p:cNvPr>
              <p:cNvSpPr/>
              <p:nvPr/>
            </p:nvSpPr>
            <p:spPr>
              <a:xfrm>
                <a:off x="5367130" y="2957885"/>
                <a:ext cx="1860606" cy="1614115"/>
              </a:xfrm>
              <a:custGeom>
                <a:avLst/>
                <a:gdLst>
                  <a:gd name="connsiteX0" fmla="*/ 0 w 1860606"/>
                  <a:gd name="connsiteY0" fmla="*/ 477078 h 1614115"/>
                  <a:gd name="connsiteX1" fmla="*/ 747423 w 1860606"/>
                  <a:gd name="connsiteY1" fmla="*/ 0 h 1614115"/>
                  <a:gd name="connsiteX2" fmla="*/ 1860606 w 1860606"/>
                  <a:gd name="connsiteY2" fmla="*/ 485030 h 1614115"/>
                  <a:gd name="connsiteX3" fmla="*/ 739472 w 1860606"/>
                  <a:gd name="connsiteY3" fmla="*/ 1614115 h 1614115"/>
                  <a:gd name="connsiteX4" fmla="*/ 0 w 1860606"/>
                  <a:gd name="connsiteY4" fmla="*/ 477078 h 161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606" h="1614115">
                    <a:moveTo>
                      <a:pt x="0" y="477078"/>
                    </a:moveTo>
                    <a:lnTo>
                      <a:pt x="747423" y="0"/>
                    </a:lnTo>
                    <a:lnTo>
                      <a:pt x="1860606" y="485030"/>
                    </a:lnTo>
                    <a:lnTo>
                      <a:pt x="739472" y="1614115"/>
                    </a:lnTo>
                    <a:lnTo>
                      <a:pt x="0" y="477078"/>
                    </a:lnTo>
                    <a:close/>
                  </a:path>
                </a:pathLst>
              </a:cu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5181BB61-B00A-EF04-9EB4-74EC668E7A68}"/>
              </a:ext>
            </a:extLst>
          </p:cNvPr>
          <p:cNvGrpSpPr/>
          <p:nvPr/>
        </p:nvGrpSpPr>
        <p:grpSpPr>
          <a:xfrm>
            <a:off x="7753244" y="3585250"/>
            <a:ext cx="4068737" cy="2877689"/>
            <a:chOff x="7288464" y="3655151"/>
            <a:chExt cx="4068737" cy="2877689"/>
          </a:xfrm>
        </p:grpSpPr>
        <p:sp>
          <p:nvSpPr>
            <p:cNvPr id="36" name="Textfeld 35"/>
            <p:cNvSpPr txBox="1"/>
            <p:nvPr/>
          </p:nvSpPr>
          <p:spPr>
            <a:xfrm>
              <a:off x="7624148" y="3655151"/>
              <a:ext cx="3733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Poppins SemiBold" panose="00000700000000000000" pitchFamily="2" charset="0"/>
                  <a:cs typeface="Poppins SemiBold" panose="00000700000000000000" pitchFamily="2" charset="0"/>
                  <a:sym typeface="Wingdings" panose="05000000000000000000" pitchFamily="2" charset="2"/>
                </a:rPr>
                <a:t>Zusätzlich!</a:t>
              </a:r>
            </a:p>
            <a:p>
              <a:r>
                <a:rPr lang="de-DE" dirty="0">
                  <a:latin typeface="Poppins SemiBold" panose="00000700000000000000" pitchFamily="2" charset="0"/>
                  <a:cs typeface="Poppins SemiBold" panose="00000700000000000000" pitchFamily="2" charset="0"/>
                  <a:sym typeface="Wingdings" panose="05000000000000000000" pitchFamily="2" charset="2"/>
                </a:rPr>
                <a:t>E: Umsetzung und Monitoring</a:t>
              </a:r>
            </a:p>
          </p:txBody>
        </p:sp>
        <p:pic>
          <p:nvPicPr>
            <p:cNvPr id="37" name="Grafik 36" descr="Ein Bild, das Text, Screenshot, Software, Display enthält.&#10;&#10;Automatisch generierte Beschreibu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464" y="4346873"/>
              <a:ext cx="3129618" cy="1881113"/>
            </a:xfrm>
            <a:prstGeom prst="rect">
              <a:avLst/>
            </a:prstGeom>
          </p:spPr>
        </p:pic>
        <p:pic>
          <p:nvPicPr>
            <p:cNvPr id="38" name="Grafik 37" descr="Ein Bild, das Text, Screenshot, Diagramm, Plan enthält.&#10;&#10;Automatisch generierte Beschreibung">
              <a:extLst>
                <a:ext uri="{FF2B5EF4-FFF2-40B4-BE49-F238E27FC236}">
                  <a16:creationId xmlns:a16="http://schemas.microsoft.com/office/drawing/2014/main" id="{02943651-094A-7E7F-C53E-D969FA26A5B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298" y="4999892"/>
              <a:ext cx="3129618" cy="1532948"/>
            </a:xfrm>
            <a:prstGeom prst="rect">
              <a:avLst/>
            </a:prstGeom>
          </p:spPr>
        </p:pic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F0F1423F-6F29-4040-3303-CD1346B1EC86}"/>
              </a:ext>
            </a:extLst>
          </p:cNvPr>
          <p:cNvSpPr txBox="1"/>
          <p:nvPr/>
        </p:nvSpPr>
        <p:spPr>
          <a:xfrm>
            <a:off x="202009" y="4837727"/>
            <a:ext cx="5080644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Grundsatz</a:t>
            </a:r>
            <a:r>
              <a:rPr lang="de-DE" sz="2200" dirty="0"/>
              <a:t>: Es wird ein einheitlicher Datenbestand aufgebaut, der</a:t>
            </a:r>
          </a:p>
          <a:p>
            <a:pPr lvl="1"/>
            <a:r>
              <a:rPr lang="de-DE" sz="2200" dirty="0"/>
              <a:t>fortgeführt und</a:t>
            </a:r>
          </a:p>
          <a:p>
            <a:pPr lvl="1"/>
            <a:r>
              <a:rPr lang="de-DE" sz="2200" dirty="0"/>
              <a:t>laufend verbessert wird.</a:t>
            </a:r>
          </a:p>
        </p:txBody>
      </p:sp>
      <p:sp>
        <p:nvSpPr>
          <p:cNvPr id="40" name="Rechteck 39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9678DEAA-5655-FBE0-6283-97CDFF278A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5249" y="6442349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A: Bestandsanalyse – wo stehen wir?</a:t>
            </a:r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3AE452F-B0A7-997C-A732-B3E935B1769B}"/>
              </a:ext>
            </a:extLst>
          </p:cNvPr>
          <p:cNvGrpSpPr/>
          <p:nvPr/>
        </p:nvGrpSpPr>
        <p:grpSpPr>
          <a:xfrm>
            <a:off x="6967276" y="1028223"/>
            <a:ext cx="5224724" cy="5288364"/>
            <a:chOff x="6967276" y="1028223"/>
            <a:chExt cx="5224724" cy="528836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276" y="1028223"/>
              <a:ext cx="5197098" cy="4943934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160" y="3294892"/>
              <a:ext cx="1997051" cy="3021695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701" y="3058236"/>
              <a:ext cx="2419299" cy="2913921"/>
            </a:xfrm>
            <a:prstGeom prst="rect">
              <a:avLst/>
            </a:prstGeom>
          </p:spPr>
        </p:pic>
      </p:grp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1851EEBE-5033-E2D2-4691-77B24EED0767}"/>
              </a:ext>
            </a:extLst>
          </p:cNvPr>
          <p:cNvSpPr txBox="1">
            <a:spLocks/>
          </p:cNvSpPr>
          <p:nvPr/>
        </p:nvSpPr>
        <p:spPr>
          <a:xfrm>
            <a:off x="609600" y="1028223"/>
            <a:ext cx="6163875" cy="21527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Poppins" panose="00000500000000000000" pitchFamily="2" charset="0"/>
              <a:buChar char="+"/>
            </a:pPr>
            <a:r>
              <a:rPr lang="de-DE" sz="1800" dirty="0">
                <a:sym typeface="Wingdings" panose="05000000000000000000" pitchFamily="2" charset="2"/>
              </a:rPr>
              <a:t>Daten erfassen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800" dirty="0">
                <a:sym typeface="Wingdings" panose="05000000000000000000" pitchFamily="2" charset="2"/>
              </a:rPr>
              <a:t>Daten verbessern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800" dirty="0">
                <a:sym typeface="Wingdings" panose="05000000000000000000" pitchFamily="2" charset="2"/>
              </a:rPr>
              <a:t>Werte berechnen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800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Gebäudescharfes Wärmekataster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800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Bestehende Wärmeversorgung ermitteln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800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Regenerative Energiequellen erfassen</a:t>
            </a:r>
            <a:endParaRPr lang="de-DE" dirty="0"/>
          </a:p>
        </p:txBody>
      </p:sp>
      <p:pic>
        <p:nvPicPr>
          <p:cNvPr id="10" name="Grafik 9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62715797-3243-0CCE-6968-B7924FAD2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3" y="3228618"/>
            <a:ext cx="6096000" cy="315424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12" name="Picture 3" descr="image.png">
            <a:extLst>
              <a:ext uri="{FF2B5EF4-FFF2-40B4-BE49-F238E27FC236}">
                <a16:creationId xmlns:a16="http://schemas.microsoft.com/office/drawing/2014/main" id="{FFFE0796-F948-77D4-BD2E-557C98E2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096" y="6461420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A: Bestandsanalyse – wo stehen wir?</a:t>
            </a:r>
          </a:p>
          <a:p>
            <a:endParaRPr lang="de-DE" dirty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51EEBE-5033-E2D2-4691-77B24EED0767}"/>
              </a:ext>
            </a:extLst>
          </p:cNvPr>
          <p:cNvSpPr txBox="1">
            <a:spLocks/>
          </p:cNvSpPr>
          <p:nvPr/>
        </p:nvSpPr>
        <p:spPr>
          <a:xfrm>
            <a:off x="1569196" y="1359147"/>
            <a:ext cx="9059475" cy="45446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Jetzt wissen wir: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3200" dirty="0"/>
              <a:t> </a:t>
            </a:r>
            <a:r>
              <a:rPr lang="de-DE" sz="2800" dirty="0"/>
              <a:t>Wo wird jetzt wieviel verbraucht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Wie werden die Gebäude und Betriebe</a:t>
            </a:r>
            <a:br>
              <a:rPr lang="de-DE" sz="2800" dirty="0"/>
            </a:br>
            <a:r>
              <a:rPr lang="de-DE" sz="2800" dirty="0"/>
              <a:t> versorgt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Wo gibt es bereits regenerative</a:t>
            </a:r>
            <a:br>
              <a:rPr lang="de-DE" sz="2800" dirty="0"/>
            </a:br>
            <a:r>
              <a:rPr lang="de-DE" sz="2800" dirty="0"/>
              <a:t> Energiequellen bzw. –</a:t>
            </a:r>
            <a:r>
              <a:rPr lang="de-DE" sz="2800" dirty="0" err="1"/>
              <a:t>versorgung</a:t>
            </a:r>
            <a:endParaRPr lang="de-DE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Wo gibt es bereits existierende</a:t>
            </a:r>
            <a:br>
              <a:rPr lang="de-DE" sz="2800" dirty="0"/>
            </a:br>
            <a:r>
              <a:rPr lang="de-DE" sz="2800" dirty="0"/>
              <a:t> Nahwärmenetze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3200" dirty="0"/>
          </a:p>
          <a:p>
            <a:pPr marL="0" indent="0">
              <a:buFont typeface="Arial"/>
              <a:buNone/>
            </a:pPr>
            <a:endParaRPr lang="de-DE" sz="2800" dirty="0"/>
          </a:p>
        </p:txBody>
      </p:sp>
      <p:sp>
        <p:nvSpPr>
          <p:cNvPr id="6" name="Rechteck 5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C9985B3-D1EB-E3DC-B200-CB2F2CF99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00" y="6470064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B: Potentialanalyse – wo können wir hin?</a:t>
            </a:r>
          </a:p>
          <a:p>
            <a:endParaRPr lang="de-DE" dirty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DA696D24-20D5-E651-D2F6-DC5E2B3F85A6}"/>
              </a:ext>
            </a:extLst>
          </p:cNvPr>
          <p:cNvSpPr txBox="1">
            <a:spLocks/>
          </p:cNvSpPr>
          <p:nvPr/>
        </p:nvSpPr>
        <p:spPr>
          <a:xfrm>
            <a:off x="609600" y="1088532"/>
            <a:ext cx="10754925" cy="15899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Poppins" panose="00000500000000000000" pitchFamily="2" charset="0"/>
              <a:buChar char="+"/>
            </a:pPr>
            <a:r>
              <a:rPr lang="de-DE" dirty="0">
                <a:sym typeface="Wingdings" panose="05000000000000000000" pitchFamily="2" charset="2"/>
              </a:rPr>
              <a:t>Erste Clusterbildung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dirty="0">
                <a:sym typeface="Wingdings" panose="05000000000000000000" pitchFamily="2" charset="2"/>
              </a:rPr>
              <a:t>Nutzung von </a:t>
            </a: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Wärmenetzen</a:t>
            </a:r>
            <a:r>
              <a:rPr lang="de-DE" dirty="0">
                <a:sym typeface="Wingdings" panose="05000000000000000000" pitchFamily="2" charset="2"/>
              </a:rPr>
              <a:t>, Ausbaupotentiale bestehender Netze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Sanierungspotentiale</a:t>
            </a:r>
            <a:r>
              <a:rPr lang="de-DE" dirty="0">
                <a:sym typeface="Wingdings" panose="05000000000000000000" pitchFamily="2" charset="2"/>
              </a:rPr>
              <a:t> Gebäude ermitteln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dirty="0">
                <a:sym typeface="Wingdings" panose="05000000000000000000" pitchFamily="2" charset="2"/>
              </a:rPr>
              <a:t>Potentiale </a:t>
            </a: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erneuerbarer Energien</a:t>
            </a:r>
          </a:p>
          <a:p>
            <a:pPr marL="0" indent="0">
              <a:buFont typeface="Arial"/>
              <a:buNone/>
            </a:pP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FBE5688-8140-4A73-9950-653FBD36A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62" y="2678502"/>
            <a:ext cx="5218500" cy="3253002"/>
          </a:xfrm>
          <a:prstGeom prst="rect">
            <a:avLst/>
          </a:prstGeom>
        </p:spPr>
      </p:pic>
      <p:pic>
        <p:nvPicPr>
          <p:cNvPr id="11" name="Grafik 10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A5B40B10-0FDC-4EC4-85D7-101BA0E15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08" y="2937853"/>
            <a:ext cx="6219772" cy="3350543"/>
          </a:xfrm>
          <a:prstGeom prst="rect">
            <a:avLst/>
          </a:prstGeom>
        </p:spPr>
      </p:pic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DBE05B56-8FB9-139F-1F19-F7B2709E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814" y="6447565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2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B: Potentialanalyse – wo können wir hin?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51EEBE-5033-E2D2-4691-77B24EED0767}"/>
              </a:ext>
            </a:extLst>
          </p:cNvPr>
          <p:cNvSpPr txBox="1">
            <a:spLocks/>
          </p:cNvSpPr>
          <p:nvPr/>
        </p:nvSpPr>
        <p:spPr>
          <a:xfrm>
            <a:off x="1882889" y="1867522"/>
            <a:ext cx="9059475" cy="38665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Jetzt wissen wir: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Wo gibt es Verbesserungspotential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Wie groß ist dieses Potential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Wie liegen Verbraucher und Erzeuger</a:t>
            </a:r>
            <a:br>
              <a:rPr lang="de-DE" sz="2800" dirty="0"/>
            </a:br>
            <a:r>
              <a:rPr lang="de-DE" sz="2800" dirty="0"/>
              <a:t> räumlich zueinander</a:t>
            </a:r>
          </a:p>
          <a:p>
            <a:pPr marL="0" indent="0">
              <a:buFont typeface="Arial"/>
              <a:buNone/>
            </a:pPr>
            <a:endParaRPr lang="de-DE" sz="2800" dirty="0"/>
          </a:p>
        </p:txBody>
      </p:sp>
      <p:sp>
        <p:nvSpPr>
          <p:cNvPr id="6" name="Rechteck 5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8" name="Picture 3" descr="image.png">
            <a:extLst>
              <a:ext uri="{FF2B5EF4-FFF2-40B4-BE49-F238E27FC236}">
                <a16:creationId xmlns:a16="http://schemas.microsoft.com/office/drawing/2014/main" id="{104A6FD8-E7BC-39EA-BD72-8FC370EF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51" y="6475272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5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C: Entwicklung und Aufstellung Zielszenario – wie kann die CO2-Neutralität erreicht werden?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5" y="1495535"/>
            <a:ext cx="5121443" cy="30669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0" y="3256830"/>
            <a:ext cx="6263639" cy="3154530"/>
          </a:xfrm>
          <a:prstGeom prst="rect">
            <a:avLst/>
          </a:prstGeom>
        </p:spPr>
      </p:pic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E74C245-D768-5AA8-21C2-60F47FA47623}"/>
              </a:ext>
            </a:extLst>
          </p:cNvPr>
          <p:cNvSpPr txBox="1">
            <a:spLocks/>
          </p:cNvSpPr>
          <p:nvPr/>
        </p:nvSpPr>
        <p:spPr>
          <a:xfrm>
            <a:off x="684419" y="2341637"/>
            <a:ext cx="4449375" cy="24924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+"/>
            </a:pPr>
            <a:r>
              <a:rPr lang="de-DE" dirty="0">
                <a:sym typeface="Wingdings" panose="05000000000000000000" pitchFamily="2" charset="2"/>
              </a:rPr>
              <a:t>Wichtig: </a:t>
            </a: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Einbindung von Kommune und weiteren Akteuren</a:t>
            </a:r>
          </a:p>
          <a:p>
            <a:pPr>
              <a:buFontTx/>
              <a:buChar char="+"/>
            </a:pPr>
            <a:r>
              <a:rPr lang="de-DE" dirty="0">
                <a:sym typeface="Wingdings" panose="05000000000000000000" pitchFamily="2" charset="2"/>
              </a:rPr>
              <a:t>Festlegung der Cluster</a:t>
            </a:r>
          </a:p>
          <a:p>
            <a:pPr>
              <a:buFontTx/>
              <a:buChar char="+"/>
            </a:pP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Definition von Maßnahmen</a:t>
            </a:r>
            <a:endParaRPr lang="de-DE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81A7216-7173-A465-ACC1-BEBB0F212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654" y="6456204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110BAC-87FD-4863-EF7D-A3F9867EFC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Vorstellung des Teams</a:t>
            </a:r>
          </a:p>
          <a:p>
            <a:r>
              <a:rPr lang="de-DE" dirty="0"/>
              <a:t>Allgemeines zur KWP und Organisatorisches</a:t>
            </a:r>
          </a:p>
          <a:p>
            <a:r>
              <a:rPr lang="de-DE" dirty="0"/>
              <a:t>Grundsätzlicher Ablauf, die 4 Phasen der Kommunalen Wärmeplanung</a:t>
            </a:r>
          </a:p>
          <a:p>
            <a:r>
              <a:rPr lang="de-DE" dirty="0"/>
              <a:t>Welche Akteure gibt es, </a:t>
            </a:r>
            <a:r>
              <a:rPr lang="de-DE" dirty="0" err="1"/>
              <a:t>Akteurspartnermanagement</a:t>
            </a:r>
            <a:endParaRPr lang="de-DE" dirty="0"/>
          </a:p>
          <a:p>
            <a:r>
              <a:rPr lang="de-DE" dirty="0"/>
              <a:t>Welche relevanten Daten aus dem Bereich Energie Wärme Stadtplanung liegen bereits vor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C74053-7774-6796-BC6E-7709C705B3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320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C: Entwicklung und Aufstellung Zielszenario – wie kann die CO2-Neutralität erreicht werden?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15837B-68BF-025B-47D1-6A76C71E6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484" y="6456201"/>
            <a:ext cx="2085013" cy="457240"/>
          </a:xfrm>
          <a:prstGeom prst="rect">
            <a:avLst/>
          </a:prstGeom>
        </p:spPr>
      </p:pic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51EEBE-5033-E2D2-4691-77B24EED0767}"/>
              </a:ext>
            </a:extLst>
          </p:cNvPr>
          <p:cNvSpPr txBox="1">
            <a:spLocks/>
          </p:cNvSpPr>
          <p:nvPr/>
        </p:nvSpPr>
        <p:spPr>
          <a:xfrm>
            <a:off x="1656150" y="1694956"/>
            <a:ext cx="9364275" cy="44139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Das ist das Ergebnis: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Mindestens ein Szenario definiert, um das</a:t>
            </a:r>
            <a:br>
              <a:rPr lang="de-DE" sz="2800" dirty="0"/>
            </a:br>
            <a:r>
              <a:rPr lang="de-DE" sz="2800" dirty="0"/>
              <a:t> CO</a:t>
            </a:r>
            <a:r>
              <a:rPr lang="de-DE" sz="2800" baseline="-25000" dirty="0"/>
              <a:t>2</a:t>
            </a:r>
            <a:r>
              <a:rPr lang="de-DE" sz="2800" dirty="0"/>
              <a:t>-Ziel zu erreichen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Kommune und Akteure sind eingebunden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Daten jetzt und im zeitlichen Verlauf in</a:t>
            </a:r>
            <a:br>
              <a:rPr lang="de-DE" sz="2800" dirty="0"/>
            </a:br>
            <a:r>
              <a:rPr lang="de-DE" sz="2800" dirty="0"/>
              <a:t> </a:t>
            </a:r>
            <a:r>
              <a:rPr lang="de-DE" sz="2800" dirty="0" err="1"/>
              <a:t>flexRM</a:t>
            </a:r>
            <a:r>
              <a:rPr lang="de-DE" sz="2800" dirty="0"/>
              <a:t> und GIS sichtbar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Mögliche Optionen zur Umsetzung werden</a:t>
            </a:r>
            <a:br>
              <a:rPr lang="de-DE" sz="2800" dirty="0"/>
            </a:br>
            <a:r>
              <a:rPr lang="de-DE" sz="2800" dirty="0"/>
              <a:t> aufgezeigt</a:t>
            </a:r>
          </a:p>
          <a:p>
            <a:pPr marL="0" indent="0">
              <a:buNone/>
            </a:pPr>
            <a:endParaRPr lang="de-DE" sz="3200" dirty="0"/>
          </a:p>
          <a:p>
            <a:pPr marL="0" indent="0">
              <a:buFont typeface="Arial"/>
              <a:buNone/>
            </a:pP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606666" y="355858"/>
            <a:ext cx="10978668" cy="984250"/>
          </a:xfrm>
        </p:spPr>
        <p:txBody>
          <a:bodyPr/>
          <a:lstStyle/>
          <a:p>
            <a:r>
              <a:rPr lang="de-DE" dirty="0"/>
              <a:t>Phase D: Entwicklung von Meilensteinen zur</a:t>
            </a:r>
          </a:p>
          <a:p>
            <a:r>
              <a:rPr lang="de-DE" dirty="0"/>
              <a:t>Wärmewendestrategie – was ist wie realisierbar?</a:t>
            </a:r>
          </a:p>
          <a:p>
            <a:endParaRPr lang="de-DE" dirty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C83A7C7E-AAD8-FD51-34D5-D2DD75555629}"/>
              </a:ext>
            </a:extLst>
          </p:cNvPr>
          <p:cNvSpPr txBox="1">
            <a:spLocks/>
          </p:cNvSpPr>
          <p:nvPr/>
        </p:nvSpPr>
        <p:spPr>
          <a:xfrm>
            <a:off x="379631" y="1866746"/>
            <a:ext cx="3944720" cy="40312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+"/>
            </a:pPr>
            <a:r>
              <a:rPr lang="de-DE" dirty="0">
                <a:sym typeface="Wingdings" panose="05000000000000000000" pitchFamily="2" charset="2"/>
              </a:rPr>
              <a:t>Wichtig: </a:t>
            </a: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enge Zusammenarbeit mit Kommune und weiteren Akteuren</a:t>
            </a:r>
          </a:p>
          <a:p>
            <a:pPr>
              <a:buFontTx/>
              <a:buChar char="+"/>
            </a:pP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Definition der Maßnahmen </a:t>
            </a:r>
            <a:r>
              <a:rPr lang="de-DE" dirty="0">
                <a:sym typeface="Wingdings" panose="05000000000000000000" pitchFamily="2" charset="2"/>
              </a:rPr>
              <a:t>und der Umsetzungstiefe</a:t>
            </a:r>
          </a:p>
          <a:p>
            <a:pPr>
              <a:buFontTx/>
              <a:buChar char="+"/>
            </a:pPr>
            <a:r>
              <a:rPr lang="de-DE" dirty="0">
                <a:sym typeface="Wingdings" panose="05000000000000000000" pitchFamily="2" charset="2"/>
              </a:rPr>
              <a:t>Priorisierung, Bewertung, Entscheidung</a:t>
            </a:r>
          </a:p>
          <a:p>
            <a:pPr>
              <a:buFontTx/>
              <a:buChar char="+"/>
            </a:pP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Ergebnis: kommunaler Wärmeplan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B2CA1D3-AAD6-43B0-8688-957AB3E204C1}"/>
              </a:ext>
            </a:extLst>
          </p:cNvPr>
          <p:cNvGrpSpPr/>
          <p:nvPr/>
        </p:nvGrpSpPr>
        <p:grpSpPr>
          <a:xfrm>
            <a:off x="5028898" y="1794602"/>
            <a:ext cx="6151292" cy="4389382"/>
            <a:chOff x="6270701" y="1661708"/>
            <a:chExt cx="5677505" cy="4175576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6BBBF301-54C4-41CE-A579-0FE422462994}"/>
                </a:ext>
              </a:extLst>
            </p:cNvPr>
            <p:cNvGrpSpPr/>
            <p:nvPr/>
          </p:nvGrpSpPr>
          <p:grpSpPr>
            <a:xfrm>
              <a:off x="6270701" y="1661708"/>
              <a:ext cx="5677505" cy="4175576"/>
              <a:chOff x="1455068" y="10813"/>
              <a:chExt cx="9359821" cy="6883771"/>
            </a:xfrm>
          </p:grpSpPr>
          <p:cxnSp>
            <p:nvCxnSpPr>
              <p:cNvPr id="16" name="Gerade Verbindung mit Pfeil 15">
                <a:extLst>
                  <a:ext uri="{FF2B5EF4-FFF2-40B4-BE49-F238E27FC236}">
                    <a16:creationId xmlns:a16="http://schemas.microsoft.com/office/drawing/2014/main" id="{9204C2EE-771F-4461-932F-00B71B026A17}"/>
                  </a:ext>
                </a:extLst>
              </p:cNvPr>
              <p:cNvCxnSpPr/>
              <p:nvPr/>
            </p:nvCxnSpPr>
            <p:spPr>
              <a:xfrm>
                <a:off x="6096000" y="729000"/>
                <a:ext cx="0" cy="5400000"/>
              </a:xfrm>
              <a:prstGeom prst="straightConnector1">
                <a:avLst/>
              </a:prstGeom>
              <a:ln w="25400">
                <a:solidFill>
                  <a:srgbClr val="00497D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B5AACA00-0093-4A52-8BE0-44A426CFC0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4503" y="3429000"/>
                <a:ext cx="5400000" cy="0"/>
              </a:xfrm>
              <a:prstGeom prst="straightConnector1">
                <a:avLst/>
              </a:prstGeom>
              <a:ln w="25400">
                <a:solidFill>
                  <a:srgbClr val="00497D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7C61029-3595-4ADF-A33A-9FABA9DA94D3}"/>
                  </a:ext>
                </a:extLst>
              </p:cNvPr>
              <p:cNvSpPr txBox="1"/>
              <p:nvPr/>
            </p:nvSpPr>
            <p:spPr>
              <a:xfrm>
                <a:off x="1455068" y="3105834"/>
                <a:ext cx="1604634" cy="659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/>
                  <a:t>Ökologische</a:t>
                </a:r>
                <a:br>
                  <a:rPr lang="de-DE" sz="1000"/>
                </a:br>
                <a:r>
                  <a:rPr lang="de-DE" sz="1000"/>
                  <a:t>Effizienz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65C57BF5-0CCC-40B1-8016-0E44D6C3FB0F}"/>
                  </a:ext>
                </a:extLst>
              </p:cNvPr>
              <p:cNvSpPr txBox="1"/>
              <p:nvPr/>
            </p:nvSpPr>
            <p:spPr>
              <a:xfrm>
                <a:off x="9054336" y="3105834"/>
                <a:ext cx="1760553" cy="659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/>
                  <a:t>Ökonomische</a:t>
                </a:r>
                <a:br>
                  <a:rPr lang="de-DE" sz="1000"/>
                </a:br>
                <a:r>
                  <a:rPr lang="de-DE" sz="1000"/>
                  <a:t>Effizienz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86806B66-49C5-45A4-9318-DE4FDC03AD5A}"/>
                  </a:ext>
                </a:extLst>
              </p:cNvPr>
              <p:cNvSpPr txBox="1"/>
              <p:nvPr/>
            </p:nvSpPr>
            <p:spPr>
              <a:xfrm>
                <a:off x="4753252" y="6488669"/>
                <a:ext cx="2685491" cy="405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/>
                  <a:t>Versorgungssicherheit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172AC6A6-D108-49DF-BCC2-70DD9B011EAC}"/>
                  </a:ext>
                </a:extLst>
              </p:cNvPr>
              <p:cNvSpPr txBox="1"/>
              <p:nvPr/>
            </p:nvSpPr>
            <p:spPr>
              <a:xfrm>
                <a:off x="4886712" y="10813"/>
                <a:ext cx="2418579" cy="405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/>
                  <a:t>Sozialverträglichkeit</a:t>
                </a:r>
              </a:p>
            </p:txBody>
          </p: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94A58AD2-DD07-4092-9D48-1CB9E1B929D4}"/>
                  </a:ext>
                </a:extLst>
              </p:cNvPr>
              <p:cNvCxnSpPr/>
              <p:nvPr/>
            </p:nvCxnSpPr>
            <p:spPr>
              <a:xfrm>
                <a:off x="3945276" y="3285162"/>
                <a:ext cx="0" cy="2876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7F5914F6-7CD4-4B5C-80D1-8E655AAF7092}"/>
                  </a:ext>
                </a:extLst>
              </p:cNvPr>
              <p:cNvCxnSpPr/>
              <p:nvPr/>
            </p:nvCxnSpPr>
            <p:spPr>
              <a:xfrm>
                <a:off x="8268984" y="3285162"/>
                <a:ext cx="0" cy="2876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1F22D3FD-209F-4995-8F4B-1026D487DD7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094287" y="1115603"/>
                <a:ext cx="0" cy="2876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A7B8A6A8-9459-4F19-A14D-1842436A61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094287" y="5451297"/>
                <a:ext cx="0" cy="2876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AA070E06-DBCA-4124-AF74-F1451DF32AC3}"/>
                  </a:ext>
                </a:extLst>
              </p:cNvPr>
              <p:cNvSpPr txBox="1"/>
              <p:nvPr/>
            </p:nvSpPr>
            <p:spPr>
              <a:xfrm>
                <a:off x="3568887" y="3485980"/>
                <a:ext cx="306494" cy="246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6A6B4092-A793-4942-B274-5DCE12EBDC2B}"/>
                  </a:ext>
                </a:extLst>
              </p:cNvPr>
              <p:cNvSpPr txBox="1"/>
              <p:nvPr/>
            </p:nvSpPr>
            <p:spPr>
              <a:xfrm>
                <a:off x="8185358" y="3485980"/>
                <a:ext cx="306494" cy="246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3076E841-0D85-4CD2-9092-0B7EBA93BF0E}"/>
                  </a:ext>
                </a:extLst>
              </p:cNvPr>
              <p:cNvSpPr txBox="1"/>
              <p:nvPr/>
            </p:nvSpPr>
            <p:spPr>
              <a:xfrm>
                <a:off x="5525310" y="1042379"/>
                <a:ext cx="306494" cy="246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04D3519-F196-4F80-AA4C-D8C000B436AD}"/>
                  </a:ext>
                </a:extLst>
              </p:cNvPr>
              <p:cNvSpPr txBox="1"/>
              <p:nvPr/>
            </p:nvSpPr>
            <p:spPr>
              <a:xfrm>
                <a:off x="5525310" y="5416123"/>
                <a:ext cx="306494" cy="246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/>
                  <a:t>10</a:t>
                </a:r>
              </a:p>
            </p:txBody>
          </p:sp>
          <p:sp>
            <p:nvSpPr>
              <p:cNvPr id="30" name="Freihandform: Form 27">
                <a:extLst>
                  <a:ext uri="{FF2B5EF4-FFF2-40B4-BE49-F238E27FC236}">
                    <a16:creationId xmlns:a16="http://schemas.microsoft.com/office/drawing/2014/main" id="{33A95DE4-304C-4029-AB39-F164305EC87C}"/>
                  </a:ext>
                </a:extLst>
              </p:cNvPr>
              <p:cNvSpPr/>
              <p:nvPr/>
            </p:nvSpPr>
            <p:spPr>
              <a:xfrm>
                <a:off x="3945276" y="1253447"/>
                <a:ext cx="4315146" cy="4356243"/>
              </a:xfrm>
              <a:custGeom>
                <a:avLst/>
                <a:gdLst>
                  <a:gd name="connsiteX0" fmla="*/ 0 w 4315146"/>
                  <a:gd name="connsiteY0" fmla="*/ 2167847 h 4356243"/>
                  <a:gd name="connsiteX1" fmla="*/ 2147299 w 4315146"/>
                  <a:gd name="connsiteY1" fmla="*/ 0 h 4356243"/>
                  <a:gd name="connsiteX2" fmla="*/ 4315146 w 4315146"/>
                  <a:gd name="connsiteY2" fmla="*/ 2178122 h 4356243"/>
                  <a:gd name="connsiteX3" fmla="*/ 2147299 w 4315146"/>
                  <a:gd name="connsiteY3" fmla="*/ 4356243 h 4356243"/>
                  <a:gd name="connsiteX4" fmla="*/ 0 w 4315146"/>
                  <a:gd name="connsiteY4" fmla="*/ 2167847 h 435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146" h="4356243">
                    <a:moveTo>
                      <a:pt x="0" y="2167847"/>
                    </a:moveTo>
                    <a:lnTo>
                      <a:pt x="2147299" y="0"/>
                    </a:lnTo>
                    <a:lnTo>
                      <a:pt x="4315146" y="2178122"/>
                    </a:lnTo>
                    <a:lnTo>
                      <a:pt x="2147299" y="4356243"/>
                    </a:lnTo>
                    <a:lnTo>
                      <a:pt x="0" y="2167847"/>
                    </a:lnTo>
                    <a:close/>
                  </a:path>
                </a:pathLst>
              </a:custGeom>
              <a:noFill/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Freihandform: Form 28">
                <a:extLst>
                  <a:ext uri="{FF2B5EF4-FFF2-40B4-BE49-F238E27FC236}">
                    <a16:creationId xmlns:a16="http://schemas.microsoft.com/office/drawing/2014/main" id="{0977C71F-AC7D-45F7-A37E-CA02A2AB0EC2}"/>
                  </a:ext>
                </a:extLst>
              </p:cNvPr>
              <p:cNvSpPr/>
              <p:nvPr/>
            </p:nvSpPr>
            <p:spPr>
              <a:xfrm>
                <a:off x="4643919" y="2332234"/>
                <a:ext cx="2599362" cy="1818526"/>
              </a:xfrm>
              <a:custGeom>
                <a:avLst/>
                <a:gdLst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51371 w 2599362"/>
                  <a:gd name="connsiteY4" fmla="*/ 1099335 h 1818526"/>
                  <a:gd name="connsiteX5" fmla="*/ 0 w 2599362"/>
                  <a:gd name="connsiteY5" fmla="*/ 1109609 h 1818526"/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41846 w 2599362"/>
                  <a:gd name="connsiteY4" fmla="*/ 1142198 h 1818526"/>
                  <a:gd name="connsiteX5" fmla="*/ 0 w 2599362"/>
                  <a:gd name="connsiteY5" fmla="*/ 1109609 h 1818526"/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48990 w 2599362"/>
                  <a:gd name="connsiteY4" fmla="*/ 1137436 h 1818526"/>
                  <a:gd name="connsiteX5" fmla="*/ 0 w 2599362"/>
                  <a:gd name="connsiteY5" fmla="*/ 1109609 h 1818526"/>
                  <a:gd name="connsiteX0" fmla="*/ 0 w 2599362"/>
                  <a:gd name="connsiteY0" fmla="*/ 1109609 h 1818526"/>
                  <a:gd name="connsiteX1" fmla="*/ 1448656 w 2599362"/>
                  <a:gd name="connsiteY1" fmla="*/ 0 h 1818526"/>
                  <a:gd name="connsiteX2" fmla="*/ 2599362 w 2599362"/>
                  <a:gd name="connsiteY2" fmla="*/ 1119883 h 1818526"/>
                  <a:gd name="connsiteX3" fmla="*/ 1448656 w 2599362"/>
                  <a:gd name="connsiteY3" fmla="*/ 1818526 h 1818526"/>
                  <a:gd name="connsiteX4" fmla="*/ 0 w 2599362"/>
                  <a:gd name="connsiteY4" fmla="*/ 1109609 h 18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362" h="1818526">
                    <a:moveTo>
                      <a:pt x="0" y="1109609"/>
                    </a:moveTo>
                    <a:lnTo>
                      <a:pt x="1448656" y="0"/>
                    </a:lnTo>
                    <a:lnTo>
                      <a:pt x="2599362" y="1119883"/>
                    </a:lnTo>
                    <a:lnTo>
                      <a:pt x="1448656" y="1818526"/>
                    </a:lnTo>
                    <a:lnTo>
                      <a:pt x="0" y="1109609"/>
                    </a:lnTo>
                    <a:close/>
                  </a:path>
                </a:pathLst>
              </a:custGeom>
              <a:noFill/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Freihandform: Form 29">
                <a:extLst>
                  <a:ext uri="{FF2B5EF4-FFF2-40B4-BE49-F238E27FC236}">
                    <a16:creationId xmlns:a16="http://schemas.microsoft.com/office/drawing/2014/main" id="{D2221B09-9A2D-4ADC-9758-170AA2985957}"/>
                  </a:ext>
                </a:extLst>
              </p:cNvPr>
              <p:cNvSpPr/>
              <p:nvPr/>
            </p:nvSpPr>
            <p:spPr>
              <a:xfrm>
                <a:off x="5653377" y="1733384"/>
                <a:ext cx="1884460" cy="2552369"/>
              </a:xfrm>
              <a:custGeom>
                <a:avLst/>
                <a:gdLst>
                  <a:gd name="connsiteX0" fmla="*/ 0 w 1884460"/>
                  <a:gd name="connsiteY0" fmla="*/ 1685677 h 2552369"/>
                  <a:gd name="connsiteX1" fmla="*/ 453225 w 1884460"/>
                  <a:gd name="connsiteY1" fmla="*/ 0 h 2552369"/>
                  <a:gd name="connsiteX2" fmla="*/ 1884460 w 1884460"/>
                  <a:gd name="connsiteY2" fmla="*/ 1693628 h 2552369"/>
                  <a:gd name="connsiteX3" fmla="*/ 445273 w 1884460"/>
                  <a:gd name="connsiteY3" fmla="*/ 2552369 h 2552369"/>
                  <a:gd name="connsiteX4" fmla="*/ 0 w 1884460"/>
                  <a:gd name="connsiteY4" fmla="*/ 1685677 h 255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4460" h="2552369">
                    <a:moveTo>
                      <a:pt x="0" y="1685677"/>
                    </a:moveTo>
                    <a:lnTo>
                      <a:pt x="453225" y="0"/>
                    </a:lnTo>
                    <a:lnTo>
                      <a:pt x="1884460" y="1693628"/>
                    </a:lnTo>
                    <a:lnTo>
                      <a:pt x="445273" y="2552369"/>
                    </a:lnTo>
                    <a:lnTo>
                      <a:pt x="0" y="1685677"/>
                    </a:lnTo>
                    <a:close/>
                  </a:path>
                </a:pathLst>
              </a:custGeom>
              <a:noFill/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Freihandform: Form 30">
                <a:extLst>
                  <a:ext uri="{FF2B5EF4-FFF2-40B4-BE49-F238E27FC236}">
                    <a16:creationId xmlns:a16="http://schemas.microsoft.com/office/drawing/2014/main" id="{392A3330-E040-45FF-8DEC-2E83337D400B}"/>
                  </a:ext>
                </a:extLst>
              </p:cNvPr>
              <p:cNvSpPr/>
              <p:nvPr/>
            </p:nvSpPr>
            <p:spPr>
              <a:xfrm>
                <a:off x="5367130" y="2957885"/>
                <a:ext cx="1860606" cy="1614115"/>
              </a:xfrm>
              <a:custGeom>
                <a:avLst/>
                <a:gdLst>
                  <a:gd name="connsiteX0" fmla="*/ 0 w 1860606"/>
                  <a:gd name="connsiteY0" fmla="*/ 477078 h 1614115"/>
                  <a:gd name="connsiteX1" fmla="*/ 747423 w 1860606"/>
                  <a:gd name="connsiteY1" fmla="*/ 0 h 1614115"/>
                  <a:gd name="connsiteX2" fmla="*/ 1860606 w 1860606"/>
                  <a:gd name="connsiteY2" fmla="*/ 485030 h 1614115"/>
                  <a:gd name="connsiteX3" fmla="*/ 739472 w 1860606"/>
                  <a:gd name="connsiteY3" fmla="*/ 1614115 h 1614115"/>
                  <a:gd name="connsiteX4" fmla="*/ 0 w 1860606"/>
                  <a:gd name="connsiteY4" fmla="*/ 477078 h 161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606" h="1614115">
                    <a:moveTo>
                      <a:pt x="0" y="477078"/>
                    </a:moveTo>
                    <a:lnTo>
                      <a:pt x="747423" y="0"/>
                    </a:lnTo>
                    <a:lnTo>
                      <a:pt x="1860606" y="485030"/>
                    </a:lnTo>
                    <a:lnTo>
                      <a:pt x="739472" y="1614115"/>
                    </a:lnTo>
                    <a:lnTo>
                      <a:pt x="0" y="477078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723642F-11B3-4B89-BF78-B7624AB3A285}"/>
                </a:ext>
              </a:extLst>
            </p:cNvPr>
            <p:cNvSpPr txBox="1"/>
            <p:nvPr/>
          </p:nvSpPr>
          <p:spPr>
            <a:xfrm>
              <a:off x="6360945" y="4320723"/>
              <a:ext cx="841897" cy="21544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800"/>
                <a:t>Maßnahme 1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90F672B-9CBB-4E69-86DF-C03FD6138C3A}"/>
                </a:ext>
              </a:extLst>
            </p:cNvPr>
            <p:cNvSpPr txBox="1"/>
            <p:nvPr/>
          </p:nvSpPr>
          <p:spPr>
            <a:xfrm>
              <a:off x="6360945" y="4652411"/>
              <a:ext cx="869149" cy="21544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800"/>
                <a:t>Maßnahme 2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06C6697-0D05-4FB6-96B8-5E5B5C2336C5}"/>
                </a:ext>
              </a:extLst>
            </p:cNvPr>
            <p:cNvSpPr txBox="1"/>
            <p:nvPr/>
          </p:nvSpPr>
          <p:spPr>
            <a:xfrm>
              <a:off x="6360945" y="4988193"/>
              <a:ext cx="870751" cy="2154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800"/>
                <a:t>Maßnahme 3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F1FCAC8-C738-4D1B-B75E-6EEEEE7110D4}"/>
                </a:ext>
              </a:extLst>
            </p:cNvPr>
            <p:cNvSpPr txBox="1"/>
            <p:nvPr/>
          </p:nvSpPr>
          <p:spPr>
            <a:xfrm>
              <a:off x="10502221" y="4988193"/>
              <a:ext cx="1377300" cy="2154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/>
                <a:t>Größtmöglicher Nutzen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3339FAE1-5CDA-147E-83E7-55FC57B4F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196" y="6442346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D: Entwicklung von Meilensteinen zur Wärme-</a:t>
            </a:r>
            <a:r>
              <a:rPr lang="de-DE" dirty="0" err="1"/>
              <a:t>wendestrategie</a:t>
            </a:r>
            <a:r>
              <a:rPr lang="de-DE" dirty="0"/>
              <a:t> – was ist wie realisierbar?</a:t>
            </a:r>
          </a:p>
          <a:p>
            <a:endParaRPr lang="de-DE" dirty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51EEBE-5033-E2D2-4691-77B24EED0767}"/>
              </a:ext>
            </a:extLst>
          </p:cNvPr>
          <p:cNvSpPr txBox="1">
            <a:spLocks/>
          </p:cNvSpPr>
          <p:nvPr/>
        </p:nvSpPr>
        <p:spPr>
          <a:xfrm>
            <a:off x="1882889" y="1886572"/>
            <a:ext cx="9059475" cy="38665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Der kommunale Wärmeplan: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Basiert auf einer </a:t>
            </a: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fortlaufend aktuellen</a:t>
            </a:r>
            <a:b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de-DE" sz="2800" dirty="0"/>
              <a:t>Datenbasis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Ist ein Planungsinstrument für die</a:t>
            </a:r>
            <a:br>
              <a:rPr lang="de-DE" sz="2800" dirty="0"/>
            </a:br>
            <a:r>
              <a:rPr lang="de-DE" sz="2800" dirty="0"/>
              <a:t> Kommune mit </a:t>
            </a: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Daten in der Kommune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800" dirty="0"/>
              <a:t> Bietet die Grundlage für den </a:t>
            </a: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nahtlosen</a:t>
            </a:r>
            <a:b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Übergang in Umsetzung und Monitoring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3200" dirty="0"/>
          </a:p>
          <a:p>
            <a:pPr marL="0" indent="0">
              <a:buFont typeface="Arial"/>
              <a:buNone/>
            </a:pPr>
            <a:endParaRPr lang="de-DE" sz="2800" dirty="0"/>
          </a:p>
        </p:txBody>
      </p:sp>
      <p:sp>
        <p:nvSpPr>
          <p:cNvPr id="6" name="Rechteck 5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E3646E-7EA0-CD0A-7F67-EC29E60B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90" y="6456207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Phase E: Umsetzung, Monitoring, Tagesgeschäft</a:t>
            </a:r>
            <a:br>
              <a:rPr lang="de-DE" dirty="0"/>
            </a:br>
            <a:r>
              <a:rPr lang="de-DE" dirty="0"/>
              <a:t>wie geht es weiter?</a:t>
            </a:r>
          </a:p>
          <a:p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383725" y="1528067"/>
            <a:ext cx="7026840" cy="4850760"/>
          </a:xfrm>
        </p:spPr>
        <p:txBody>
          <a:bodyPr/>
          <a:lstStyle/>
          <a:p>
            <a:pPr lvl="0">
              <a:buFont typeface="Poppins" panose="00000500000000000000" pitchFamily="2" charset="0"/>
              <a:buChar char="+"/>
            </a:pP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Begleitung</a:t>
            </a:r>
            <a:r>
              <a:rPr lang="de-DE" dirty="0"/>
              <a:t> der konkreten </a:t>
            </a: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Umsetzungsmaßnahmen</a:t>
            </a:r>
          </a:p>
          <a:p>
            <a:pPr lvl="0">
              <a:buFont typeface="Poppins" panose="00000500000000000000" pitchFamily="2" charset="0"/>
              <a:buChar char="+"/>
            </a:pPr>
            <a:r>
              <a:rPr lang="de-DE" dirty="0"/>
              <a:t>Bereits erfasste Daten können weiter zur erweiterten Netz- und Anlagenplanung verwendet werden</a:t>
            </a:r>
          </a:p>
          <a:p>
            <a:pPr lvl="0">
              <a:buFont typeface="Poppins" panose="00000500000000000000" pitchFamily="2" charset="0"/>
              <a:buChar char="+"/>
            </a:pP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Fortlaufende Dokumentation </a:t>
            </a:r>
            <a:r>
              <a:rPr lang="de-DE" dirty="0"/>
              <a:t>des Gebäudezustands und Aktualisierung der kommunalen Wärmeplanung anhand von </a:t>
            </a: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Analyse erfolgter Umsetzungsschritte</a:t>
            </a:r>
          </a:p>
          <a:p>
            <a:pPr lvl="0">
              <a:buFont typeface="Poppins" panose="00000500000000000000" pitchFamily="2" charset="0"/>
              <a:buChar char="+"/>
            </a:pP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Überwachung der Zielsetzung </a:t>
            </a:r>
            <a:r>
              <a:rPr lang="de-DE" dirty="0"/>
              <a:t>„CO</a:t>
            </a:r>
            <a:r>
              <a:rPr lang="de-DE" baseline="-25000" dirty="0"/>
              <a:t>2</a:t>
            </a:r>
            <a:r>
              <a:rPr lang="de-DE" dirty="0"/>
              <a:t>-Neutralität bis 2045“ und ggf. weiterer nötiger Maßnahmen</a:t>
            </a:r>
          </a:p>
          <a:p>
            <a:pPr lvl="0">
              <a:buFont typeface="Poppins" panose="00000500000000000000" pitchFamily="2" charset="0"/>
              <a:buChar char="+"/>
            </a:pPr>
            <a:r>
              <a:rPr lang="de-DE" dirty="0"/>
              <a:t>Unterstützung im </a:t>
            </a:r>
            <a:r>
              <a:rPr lang="de-DE" dirty="0">
                <a:latin typeface="Poppins SemiBold" panose="00000700000000000000" pitchFamily="2" charset="0"/>
                <a:cs typeface="Poppins SemiBold" panose="00000700000000000000" pitchFamily="2" charset="0"/>
              </a:rPr>
              <a:t>gesamten Lebenszyklus </a:t>
            </a:r>
            <a:r>
              <a:rPr lang="de-DE" dirty="0"/>
              <a:t>des Projektes - von den ersten Planungsschritten bis zur Abrechnung der Verträge (flexRM + RIWA GIS)</a:t>
            </a:r>
          </a:p>
          <a:p>
            <a:pPr lvl="0">
              <a:buFont typeface="Poppins" panose="00000500000000000000" pitchFamily="2" charset="0"/>
              <a:buChar char="+"/>
            </a:pPr>
            <a:endParaRPr lang="de-DE" sz="1600" dirty="0"/>
          </a:p>
        </p:txBody>
      </p:sp>
      <p:pic>
        <p:nvPicPr>
          <p:cNvPr id="6" name="Grafik 5" descr="Ein Bild, das Text, Screenshot, Software, Display enthält.&#10;&#10;Automatisch generierte Beschreibu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89" y="1109878"/>
            <a:ext cx="4533901" cy="3412285"/>
          </a:xfrm>
          <a:prstGeom prst="rect">
            <a:avLst/>
          </a:prstGeom>
        </p:spPr>
      </p:pic>
      <p:pic>
        <p:nvPicPr>
          <p:cNvPr id="7" name="Grafik 6" descr="Ein Bild, das Text, Screenshot, Diagramm, Plan enthält.&#10;&#10;Automatisch generierte Beschreibung">
            <a:extLst>
              <a:ext uri="{FF2B5EF4-FFF2-40B4-BE49-F238E27FC236}">
                <a16:creationId xmlns:a16="http://schemas.microsoft.com/office/drawing/2014/main" id="{02943651-094A-7E7F-C53E-D969FA26A5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30" y="2314575"/>
            <a:ext cx="4533900" cy="257334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12C5594-F1DD-3B5D-6C96-6CD930250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194" y="6470058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4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2B0079F-C305-E24F-C0ED-5140FF6BF6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Akteurspartneranalyse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D89674-CD6E-5A71-B7B6-95434697033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3B6031-7B65-1762-C935-07CB09794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02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Management der </a:t>
            </a:r>
            <a:r>
              <a:rPr lang="de-DE" dirty="0" err="1"/>
              <a:t>Akteurspartnerschaften</a:t>
            </a:r>
            <a:r>
              <a:rPr lang="de-DE" dirty="0"/>
              <a:t> Projektmanagement in der Kommune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F52A992-E79A-9C84-9DF2-909789C8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17" y="1546849"/>
            <a:ext cx="6261434" cy="4494220"/>
          </a:xfrm>
          <a:prstGeom prst="rect">
            <a:avLst/>
          </a:prstGeom>
        </p:spPr>
      </p:pic>
      <p:sp>
        <p:nvSpPr>
          <p:cNvPr id="7" name="Rechteck 3">
            <a:extLst>
              <a:ext uri="{FF2B5EF4-FFF2-40B4-BE49-F238E27FC236}">
                <a16:creationId xmlns:a16="http://schemas.microsoft.com/office/drawing/2014/main" id="{205CA5D2-19F8-4705-4567-76D274731F0C}"/>
              </a:ext>
            </a:extLst>
          </p:cNvPr>
          <p:cNvSpPr/>
          <p:nvPr/>
        </p:nvSpPr>
        <p:spPr>
          <a:xfrm>
            <a:off x="1341486" y="6142908"/>
            <a:ext cx="3910739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/>
              <a:t>Quelle: </a:t>
            </a:r>
            <a:r>
              <a:rPr lang="de-DE" altLang="de-DE" sz="800" dirty="0" err="1">
                <a:ea typeface="+mn-lt"/>
                <a:cs typeface="+mn-lt"/>
              </a:rPr>
              <a:t>Riechel</a:t>
            </a:r>
            <a:r>
              <a:rPr lang="de-DE" altLang="de-DE" sz="800" dirty="0">
                <a:ea typeface="+mn-lt"/>
                <a:cs typeface="+mn-lt"/>
              </a:rPr>
              <a:t> et al. 2017</a:t>
            </a:r>
            <a:endParaRPr lang="de-DE" altLang="de-DE" sz="800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C6FBF762-BB83-CAEE-0F43-723B4D84A72B}"/>
              </a:ext>
            </a:extLst>
          </p:cNvPr>
          <p:cNvSpPr txBox="1"/>
          <p:nvPr/>
        </p:nvSpPr>
        <p:spPr>
          <a:xfrm>
            <a:off x="7948864" y="1652024"/>
            <a:ext cx="3639404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Poppins"/>
              </a:rPr>
              <a:t>Vorhaben</a:t>
            </a:r>
            <a:r>
              <a:rPr lang="en-US" dirty="0">
                <a:cs typeface="Poppins"/>
              </a:rPr>
              <a:t> </a:t>
            </a:r>
            <a:r>
              <a:rPr lang="en-US" b="1" dirty="0" err="1">
                <a:cs typeface="Poppins"/>
              </a:rPr>
              <a:t>erfordert</a:t>
            </a:r>
            <a:r>
              <a:rPr lang="en-US" dirty="0">
                <a:cs typeface="Poppins"/>
              </a:rPr>
              <a:t> </a:t>
            </a:r>
            <a:r>
              <a:rPr lang="en-US" b="1" dirty="0" err="1">
                <a:cs typeface="Poppins"/>
              </a:rPr>
              <a:t>breite</a:t>
            </a:r>
            <a:r>
              <a:rPr lang="en-US" b="1" dirty="0">
                <a:cs typeface="Poppins"/>
              </a:rPr>
              <a:t> </a:t>
            </a:r>
            <a:r>
              <a:rPr lang="en-US" b="1" dirty="0" err="1">
                <a:cs typeface="Poppins"/>
              </a:rPr>
              <a:t>Akzeptanz</a:t>
            </a:r>
            <a:r>
              <a:rPr lang="en-US" b="1" dirty="0">
                <a:cs typeface="Poppins"/>
              </a:rPr>
              <a:t> </a:t>
            </a:r>
            <a:r>
              <a:rPr lang="en-US" dirty="0">
                <a:cs typeface="Poppins"/>
              </a:rPr>
              <a:t>in der </a:t>
            </a:r>
            <a:r>
              <a:rPr lang="en-US" dirty="0" err="1">
                <a:cs typeface="Poppins"/>
              </a:rPr>
              <a:t>Stadtgesellschaft</a:t>
            </a:r>
            <a:endParaRPr lang="en-US" dirty="0">
              <a:cs typeface="Poppins"/>
            </a:endParaRPr>
          </a:p>
          <a:p>
            <a:pPr marL="285750" indent="-285750">
              <a:buFont typeface="Wingdings"/>
              <a:buChar char="Ø"/>
            </a:pPr>
            <a:endParaRPr lang="en-US" dirty="0">
              <a:cs typeface="Poppins"/>
            </a:endParaRPr>
          </a:p>
          <a:p>
            <a:pPr marL="285750" indent="-285750">
              <a:buFont typeface="Poppins" panose="00000500000000000000" pitchFamily="2" charset="0"/>
              <a:buChar char="+"/>
            </a:pPr>
            <a:r>
              <a:rPr lang="de-DE" b="1" dirty="0"/>
              <a:t>Kommunen sind Schlüsselakteure</a:t>
            </a:r>
            <a:r>
              <a:rPr lang="de-DE" dirty="0"/>
              <a:t>, um </a:t>
            </a:r>
            <a:br>
              <a:rPr lang="de-DE" dirty="0"/>
            </a:br>
            <a:r>
              <a:rPr lang="de-DE" dirty="0"/>
              <a:t>einen Strategieprozess </a:t>
            </a:r>
            <a:br>
              <a:rPr lang="de-DE" dirty="0"/>
            </a:br>
            <a:r>
              <a:rPr lang="de-DE" dirty="0"/>
              <a:t>zu koordinieren</a:t>
            </a:r>
          </a:p>
          <a:p>
            <a:endParaRPr lang="en-US" dirty="0">
              <a:cs typeface="Poppins"/>
            </a:endParaRPr>
          </a:p>
          <a:p>
            <a:pPr marL="285750" indent="-285750">
              <a:buFont typeface="Poppins" panose="00000500000000000000" pitchFamily="2" charset="0"/>
              <a:buChar char="+"/>
            </a:pPr>
            <a:r>
              <a:rPr lang="en-US" dirty="0" err="1">
                <a:cs typeface="Poppins"/>
              </a:rPr>
              <a:t>Kommunen</a:t>
            </a:r>
            <a:r>
              <a:rPr lang="en-US" dirty="0">
                <a:cs typeface="Poppins"/>
              </a:rPr>
              <a:t> </a:t>
            </a:r>
            <a:r>
              <a:rPr lang="en-US" dirty="0" err="1">
                <a:cs typeface="Poppins"/>
              </a:rPr>
              <a:t>sollten</a:t>
            </a:r>
            <a:r>
              <a:rPr lang="en-US" dirty="0">
                <a:cs typeface="Poppins"/>
              </a:rPr>
              <a:t> </a:t>
            </a:r>
            <a:r>
              <a:rPr lang="en-US" dirty="0" err="1">
                <a:cs typeface="Poppins"/>
              </a:rPr>
              <a:t>daher</a:t>
            </a:r>
            <a:r>
              <a:rPr lang="en-US" dirty="0">
                <a:cs typeface="Poppins"/>
              </a:rPr>
              <a:t>  das </a:t>
            </a:r>
            <a:r>
              <a:rPr lang="en-US" b="1" dirty="0">
                <a:cs typeface="Poppins"/>
              </a:rPr>
              <a:t>Management der </a:t>
            </a:r>
            <a:r>
              <a:rPr lang="en-US" b="1" dirty="0" err="1">
                <a:cs typeface="Poppins"/>
              </a:rPr>
              <a:t>Akteurspartnerschaften</a:t>
            </a:r>
            <a:br>
              <a:rPr lang="en-US" dirty="0">
                <a:cs typeface="Poppins"/>
              </a:rPr>
            </a:br>
            <a:r>
              <a:rPr lang="en-US" dirty="0" err="1">
                <a:cs typeface="Poppins"/>
              </a:rPr>
              <a:t>übernehmen</a:t>
            </a:r>
            <a:endParaRPr lang="en-US" dirty="0">
              <a:cs typeface="Poppin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10" name="Picture 3" descr="image.png">
            <a:extLst>
              <a:ext uri="{FF2B5EF4-FFF2-40B4-BE49-F238E27FC236}">
                <a16:creationId xmlns:a16="http://schemas.microsoft.com/office/drawing/2014/main" id="{839E2C4E-FA50-9974-F7D5-E5911F8AD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57" y="6461418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7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Welche Akteure gibt es in der Kommune?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383725" y="1086928"/>
            <a:ext cx="10727098" cy="5291899"/>
          </a:xfrm>
        </p:spPr>
        <p:txBody>
          <a:bodyPr/>
          <a:lstStyle/>
          <a:p>
            <a:pPr lvl="1"/>
            <a:r>
              <a:rPr lang="de-DE" sz="2400" dirty="0"/>
              <a:t>Stadtwerke/Gemeindewerke</a:t>
            </a:r>
          </a:p>
          <a:p>
            <a:pPr lvl="1"/>
            <a:r>
              <a:rPr lang="de-DE" sz="2400" dirty="0"/>
              <a:t>Regionaler Energieversorger, Nahwärmeversorger</a:t>
            </a:r>
          </a:p>
          <a:p>
            <a:pPr lvl="1"/>
            <a:r>
              <a:rPr lang="de-DE" sz="2400" dirty="0"/>
              <a:t>Größere Kommunale Wärmeabnehmer (Krankenhaus, Schule…)</a:t>
            </a:r>
          </a:p>
          <a:p>
            <a:pPr lvl="1"/>
            <a:r>
              <a:rPr lang="de-DE" sz="2400" dirty="0"/>
              <a:t>Größere gewerbliche Wärmeabnehmer (Gewerbetrieb, Handel…)</a:t>
            </a:r>
          </a:p>
          <a:p>
            <a:pPr lvl="1"/>
            <a:r>
              <a:rPr lang="de-DE" sz="2400" dirty="0"/>
              <a:t>Industrielle Wärmeabnehmer</a:t>
            </a:r>
          </a:p>
          <a:p>
            <a:pPr lvl="1"/>
            <a:r>
              <a:rPr lang="de-DE" sz="2400" dirty="0"/>
              <a:t>Planungsbüro, das im Bereich Energie bereits aktiv für die Kommune ist</a:t>
            </a:r>
          </a:p>
          <a:p>
            <a:pPr lvl="1"/>
            <a:r>
              <a:rPr lang="de-DE" sz="2400" dirty="0"/>
              <a:t>Planungsbüro, das im Bereich Ortsentwicklung bereits für die Kommune aktiv ist</a:t>
            </a:r>
          </a:p>
          <a:p>
            <a:pPr lvl="1"/>
            <a:r>
              <a:rPr lang="de-DE" sz="2400" dirty="0"/>
              <a:t>Investoren, die größere Projekte planen (Wohnungsbau, Gewerbe, Handel, Industrie…)</a:t>
            </a:r>
          </a:p>
          <a:p>
            <a:pPr lvl="0">
              <a:buFont typeface="Poppins" panose="00000500000000000000" pitchFamily="2" charset="0"/>
              <a:buChar char="+"/>
            </a:pPr>
            <a:endParaRPr lang="de-DE" sz="1600" dirty="0"/>
          </a:p>
        </p:txBody>
      </p:sp>
      <p:sp>
        <p:nvSpPr>
          <p:cNvPr id="8" name="Rechteck 7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4F5E3E-A09A-B290-4E0D-C2C85EC84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063" y="6456200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 err="1"/>
              <a:t>Akteursbeteiligung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85C928-8D11-C481-75BC-DC7742D03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6" name="Picture 3" descr="image.png">
            <a:extLst>
              <a:ext uri="{FF2B5EF4-FFF2-40B4-BE49-F238E27FC236}">
                <a16:creationId xmlns:a16="http://schemas.microsoft.com/office/drawing/2014/main" id="{B00F3C8F-9CFC-4C02-C940-3FDE62F7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256" y="6496251"/>
            <a:ext cx="1514049" cy="33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48C7C0-D8C5-0EE7-72E9-2AA03172CEDC}"/>
              </a:ext>
            </a:extLst>
          </p:cNvPr>
          <p:cNvSpPr txBox="1">
            <a:spLocks/>
          </p:cNvSpPr>
          <p:nvPr/>
        </p:nvSpPr>
        <p:spPr>
          <a:xfrm>
            <a:off x="595744" y="1054175"/>
            <a:ext cx="9481705" cy="49534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040" dirty="0">
                <a:latin typeface="Poppins SemiBold" panose="00000700000000000000" pitchFamily="2" charset="0"/>
                <a:cs typeface="Poppins SemiBold" panose="00000700000000000000" pitchFamily="2" charset="0"/>
              </a:rPr>
              <a:t>Erste Ergebnisse Diskussion Kick Off:</a:t>
            </a:r>
          </a:p>
          <a:p>
            <a:pPr lvl="1"/>
            <a:endParaRPr lang="de-DE" sz="288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2"/>
            <a:endParaRPr lang="de-DE" sz="271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8A0C3-F5F4-3BE3-17B6-ED9D9010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5B5A260-6BE8-330E-87B4-D11C4268F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Welche relevanten Daten aus den </a:t>
            </a:r>
            <a:r>
              <a:rPr lang="de-DE" dirty="0" err="1"/>
              <a:t>bereichen</a:t>
            </a:r>
            <a:r>
              <a:rPr lang="de-DE" dirty="0"/>
              <a:t> Energie/Wärme Stadtplanung liegen bereits vor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98F432-CD47-3E13-9114-EDEF2CE00B0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08705E-9BD0-235E-9B58-6CC32C8300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2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Welche Daten aus dem Bereich Energie/Wärme gibt es bereits?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383725" y="1828800"/>
            <a:ext cx="10727098" cy="4550027"/>
          </a:xfrm>
        </p:spPr>
        <p:txBody>
          <a:bodyPr/>
          <a:lstStyle/>
          <a:p>
            <a:pPr lvl="1"/>
            <a:r>
              <a:rPr lang="de-DE" sz="2400" dirty="0"/>
              <a:t>Energienutzungsplan, sind die Ergebnis- und die Basis-Daten vorhanden?</a:t>
            </a:r>
          </a:p>
          <a:p>
            <a:pPr lvl="1"/>
            <a:r>
              <a:rPr lang="de-DE" sz="2400" dirty="0"/>
              <a:t>Vorerhebungen, Vorplanungen zu Nahwärmeversorgung (Fragebögen, Auswertungen, Entwurfsplanungen…)</a:t>
            </a:r>
          </a:p>
          <a:p>
            <a:pPr lvl="1"/>
            <a:r>
              <a:rPr lang="de-DE" sz="2400" dirty="0"/>
              <a:t>LOD2-Daten</a:t>
            </a:r>
          </a:p>
          <a:p>
            <a:pPr lvl="1"/>
            <a:r>
              <a:rPr lang="de-DE" sz="2400" dirty="0"/>
              <a:t>Daten aus der Verwaltung (</a:t>
            </a:r>
            <a:r>
              <a:rPr lang="de-DE" sz="2400" dirty="0" err="1"/>
              <a:t>Baualter</a:t>
            </a:r>
            <a:r>
              <a:rPr lang="de-DE" sz="2400" dirty="0"/>
              <a:t>, Nutzung…)</a:t>
            </a:r>
          </a:p>
          <a:p>
            <a:pPr lvl="1"/>
            <a:r>
              <a:rPr lang="de-DE" sz="2400" dirty="0"/>
              <a:t>Konzepte, Planungen von anderen Akteuren (Investoren, Energieerzeugern, Gewerbe, Industrie…)</a:t>
            </a:r>
          </a:p>
          <a:p>
            <a:pPr lvl="1"/>
            <a:r>
              <a:rPr lang="de-DE" sz="2400" dirty="0"/>
              <a:t>Daten von Energieversorgern</a:t>
            </a:r>
          </a:p>
          <a:p>
            <a:pPr lvl="1"/>
            <a:r>
              <a:rPr lang="de-DE" sz="2400" dirty="0"/>
              <a:t>Daten von Kaminkehrern</a:t>
            </a:r>
          </a:p>
          <a:p>
            <a:pPr marL="0" lvl="0" indent="0">
              <a:buNone/>
            </a:pPr>
            <a:endParaRPr lang="de-DE" sz="2400" dirty="0"/>
          </a:p>
        </p:txBody>
      </p:sp>
      <p:sp>
        <p:nvSpPr>
          <p:cNvPr id="8" name="Rechteck 7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41AC7B9E-7ED8-2598-14B5-C088C5FB2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72" y="6447564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DBF5ED5-82E0-461A-824D-3762A95383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Vorstellung des Teams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1EB33F-C8BF-4B33-E058-26E965EF090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426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Welche Wärme- bzw. Energiequellen im Betrachtungsgebiet gibt es bzw. sind bekannt?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383725" y="1828800"/>
            <a:ext cx="10727098" cy="4550027"/>
          </a:xfrm>
        </p:spPr>
        <p:txBody>
          <a:bodyPr/>
          <a:lstStyle/>
          <a:p>
            <a:pPr lvl="1"/>
            <a:r>
              <a:rPr lang="de-DE" sz="2400" dirty="0"/>
              <a:t>Anlagen der Gemeinde- bzw. Stadtwerke und der Kommune</a:t>
            </a:r>
          </a:p>
          <a:p>
            <a:pPr lvl="1"/>
            <a:r>
              <a:rPr lang="de-DE" sz="2400" dirty="0"/>
              <a:t>bestehende  Nahwärmenetze</a:t>
            </a:r>
          </a:p>
          <a:p>
            <a:pPr lvl="1"/>
            <a:r>
              <a:rPr lang="de-DE" sz="2400" dirty="0"/>
              <a:t>kommerziell betriebene Wärmeerzeugung</a:t>
            </a:r>
          </a:p>
          <a:p>
            <a:pPr lvl="1"/>
            <a:r>
              <a:rPr lang="de-DE" sz="2400" dirty="0"/>
              <a:t>Biogasanlagen zur Einspeisung, Stromerzeugung und Wärmeerzeugung</a:t>
            </a:r>
          </a:p>
          <a:p>
            <a:pPr lvl="1"/>
            <a:r>
              <a:rPr lang="de-DE" sz="2400" dirty="0"/>
              <a:t>Abwärme aus Gewerbe </a:t>
            </a:r>
          </a:p>
          <a:p>
            <a:pPr lvl="1"/>
            <a:r>
              <a:rPr lang="de-DE" sz="2400" dirty="0"/>
              <a:t>Photovoltaik-Anlagen</a:t>
            </a:r>
          </a:p>
          <a:p>
            <a:pPr lvl="1"/>
            <a:r>
              <a:rPr lang="de-DE" sz="2400" dirty="0"/>
              <a:t>Windkraft-Anlagen</a:t>
            </a:r>
          </a:p>
          <a:p>
            <a:pPr lvl="1"/>
            <a:r>
              <a:rPr lang="de-DE" sz="2400" dirty="0"/>
              <a:t>Weitere Energieträger</a:t>
            </a:r>
          </a:p>
          <a:p>
            <a:pPr marL="0" lvl="0" indent="0">
              <a:buNone/>
            </a:pPr>
            <a:endParaRPr lang="de-DE" sz="2400" dirty="0"/>
          </a:p>
        </p:txBody>
      </p:sp>
      <p:sp>
        <p:nvSpPr>
          <p:cNvPr id="8" name="Rechteck 7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A1EE44FF-5216-7BA0-567A-4F6F7D64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62" y="6461420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5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DEDF0-5990-6F75-47C0-A984F185D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6154C9-0491-5DDA-7F6E-C13EEB243C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Datenanalyse </a:t>
            </a:r>
          </a:p>
          <a:p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C90C26-7AF5-236C-06BB-B9F06455FF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03C4980-4210-83D3-C51D-59905C84CDEE}"/>
              </a:ext>
            </a:extLst>
          </p:cNvPr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18C5C6-C823-1836-5FF0-39FD4D097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6" name="Picture 3" descr="image.png">
            <a:extLst>
              <a:ext uri="{FF2B5EF4-FFF2-40B4-BE49-F238E27FC236}">
                <a16:creationId xmlns:a16="http://schemas.microsoft.com/office/drawing/2014/main" id="{DD308794-7520-DC3C-9546-83177E5FC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256" y="6496251"/>
            <a:ext cx="1514049" cy="33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30A1EE-6192-2837-10BF-B8D71F45AFB6}"/>
              </a:ext>
            </a:extLst>
          </p:cNvPr>
          <p:cNvSpPr txBox="1">
            <a:spLocks/>
          </p:cNvSpPr>
          <p:nvPr/>
        </p:nvSpPr>
        <p:spPr>
          <a:xfrm>
            <a:off x="595744" y="1206580"/>
            <a:ext cx="9481705" cy="49534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040" dirty="0">
                <a:latin typeface="Poppins SemiBold" panose="00000700000000000000" pitchFamily="2" charset="0"/>
                <a:cs typeface="Poppins SemiBold" panose="00000700000000000000" pitchFamily="2" charset="0"/>
              </a:rPr>
              <a:t>Erste Ergebnisse Diskussion Kick Off:</a:t>
            </a:r>
          </a:p>
          <a:p>
            <a:pPr lvl="1"/>
            <a:endParaRPr lang="de-DE" sz="288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2"/>
            <a:endParaRPr lang="de-DE" sz="271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20F8A0E-882A-5CAA-E2CB-22A10D90EC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RIWA GmbH</a:t>
            </a:r>
          </a:p>
          <a:p>
            <a:r>
              <a:rPr lang="de-DE" dirty="0"/>
              <a:t>Smart Solutions Management Consulting</a:t>
            </a:r>
          </a:p>
          <a:p>
            <a:r>
              <a:rPr lang="de-DE" dirty="0" err="1"/>
              <a:t>NetCADServices</a:t>
            </a:r>
            <a:r>
              <a:rPr lang="de-DE" dirty="0"/>
              <a:t> GmbH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8EE342-2093-0851-D3CE-CFE5616C992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Vorstellung RIWA and Friends</a:t>
            </a:r>
          </a:p>
        </p:txBody>
      </p:sp>
    </p:spTree>
    <p:extLst>
      <p:ext uri="{BB962C8B-B14F-4D97-AF65-F5344CB8AC3E}">
        <p14:creationId xmlns:p14="http://schemas.microsoft.com/office/powerpoint/2010/main" val="25731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FC94-980A-44B6-B12C-C2A74B27D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74E80C-F593-3B75-26A8-994816F382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RIWA and Friends Alles aus einer Hand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E55B38-328B-30F1-882D-03F746B69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A297697-5C81-8B28-BC1E-0B3C26D6B728}"/>
              </a:ext>
            </a:extLst>
          </p:cNvPr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7554C78-4AF1-7C9D-EF89-58BC28A78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283236"/>
            <a:ext cx="10773975" cy="4441289"/>
          </a:xfrm>
        </p:spPr>
        <p:txBody>
          <a:bodyPr/>
          <a:lstStyle/>
          <a:p>
            <a:pPr>
              <a:buFont typeface="Poppins" panose="00000500000000000000" pitchFamily="2" charset="0"/>
              <a:buChar char="+"/>
            </a:pP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Gesetzliche Vorgaben </a:t>
            </a:r>
            <a:r>
              <a:rPr lang="de-DE" sz="1600" dirty="0"/>
              <a:t>zur kommunalen Wärmewende </a:t>
            </a: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erfüllen</a:t>
            </a:r>
            <a:br>
              <a:rPr lang="de-DE" sz="1600" b="1" dirty="0"/>
            </a:br>
            <a:r>
              <a:rPr lang="de-DE" sz="1600" dirty="0"/>
              <a:t>Aufbauend auf Leitfaden aus Baden-Württemberg + aktuellem Stand der Bundesgesetzlichen Regelung</a:t>
            </a:r>
          </a:p>
          <a:p>
            <a:pPr lvl="1">
              <a:buFont typeface="Poppins" panose="00000500000000000000" pitchFamily="2" charset="0"/>
              <a:buChar char="+"/>
            </a:pPr>
            <a:endParaRPr lang="de-DE" sz="1600" dirty="0"/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/>
              <a:t>Darüber hinaus: (</a:t>
            </a: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Weiterdenken</a:t>
            </a:r>
            <a:r>
              <a:rPr lang="de-DE" sz="1600" dirty="0"/>
              <a:t>)</a:t>
            </a:r>
          </a:p>
          <a:p>
            <a:pPr marL="0" indent="0">
              <a:buNone/>
            </a:pPr>
            <a:endParaRPr lang="de-DE" sz="500" dirty="0"/>
          </a:p>
          <a:p>
            <a:pPr lvl="1">
              <a:buFont typeface="Poppins" panose="00000500000000000000" pitchFamily="2" charset="0"/>
              <a:buChar char="+"/>
            </a:pPr>
            <a:r>
              <a:rPr lang="de-DE" sz="1600" dirty="0"/>
              <a:t>Begleitendes </a:t>
            </a: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Konzept zur </a:t>
            </a:r>
            <a:r>
              <a:rPr lang="de-DE" sz="16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Akteursbeteiligung</a:t>
            </a: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/Projektmanagement</a:t>
            </a:r>
            <a:r>
              <a:rPr lang="de-DE" sz="1600" dirty="0"/>
              <a:t> mit der Kommune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/>
              <a:t>Akquise von Fördermitteln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/>
              <a:t>Aufbau und strategische Steuerung eines Systems von kommunalen </a:t>
            </a:r>
            <a:r>
              <a:rPr lang="de-DE" sz="1600" dirty="0" err="1"/>
              <a:t>Akteurspartnern</a:t>
            </a: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/>
              <a:t>Vorbereitung und Erstellung von politischen Beschlüssen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sz="1600" dirty="0"/>
              <a:t>Einbindung der Öffentlichkeit zur Stärkung der Akzeptanz des Vorhabens</a:t>
            </a:r>
          </a:p>
          <a:p>
            <a:pPr marL="914400" lvl="2" indent="0">
              <a:buNone/>
            </a:pPr>
            <a:endParaRPr lang="de-DE" sz="500" dirty="0"/>
          </a:p>
          <a:p>
            <a:pPr lvl="1">
              <a:buFont typeface="Poppins" panose="00000500000000000000" pitchFamily="2" charset="0"/>
              <a:buChar char="+"/>
            </a:pP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Monitoring und Nachbetrachtung </a:t>
            </a:r>
            <a:r>
              <a:rPr lang="de-DE" sz="1600" dirty="0"/>
              <a:t>von Szenarien und Begleitung von Umsetzungsmaßnahmen („bis die Wärme im Haus ist“)</a:t>
            </a:r>
          </a:p>
          <a:p>
            <a:pPr lvl="1">
              <a:buFont typeface="Poppins" panose="00000500000000000000" pitchFamily="2" charset="0"/>
              <a:buChar char="+"/>
            </a:pPr>
            <a:endParaRPr lang="de-DE" sz="1600" dirty="0"/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/>
              <a:t>RIWA und ihre Partner bieten </a:t>
            </a: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„alles aus einer Hand“ </a:t>
            </a:r>
            <a:r>
              <a:rPr lang="de-DE" sz="1600" dirty="0"/>
              <a:t>(Software, Dienstleistung, Projektmanagement)</a:t>
            </a:r>
          </a:p>
          <a:p>
            <a:pPr>
              <a:buFont typeface="Poppins" panose="00000500000000000000" pitchFamily="2" charset="0"/>
              <a:buChar char="+"/>
            </a:pPr>
            <a:endParaRPr lang="de-DE" sz="1770" dirty="0"/>
          </a:p>
          <a:p>
            <a:pPr>
              <a:buFont typeface="Poppins" panose="00000500000000000000" pitchFamily="2" charset="0"/>
              <a:buChar char="+"/>
            </a:pPr>
            <a:endParaRPr lang="de-DE" sz="1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89D11A-7928-2D93-F241-412714398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8" name="Picture 3" descr="image.png">
            <a:extLst>
              <a:ext uri="{FF2B5EF4-FFF2-40B4-BE49-F238E27FC236}">
                <a16:creationId xmlns:a16="http://schemas.microsoft.com/office/drawing/2014/main" id="{C0EF1CA4-F9C3-D951-F19D-4C348553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05" y="6489128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25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BFCE9A7-EAC8-A2E2-7B99-69D71F7897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Allgemeines zur Kommunalen Wärmeplanung und Organisatorisches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A26EB1-800F-FF10-4047-52B7839DC1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AA623-7F04-B914-75DD-850052F72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Kommunale Wärmeplanung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167E15-0284-EFF8-8E75-051FF2DCC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911" y="6470059"/>
            <a:ext cx="2085013" cy="457240"/>
          </a:xfrm>
          <a:prstGeom prst="rect">
            <a:avLst/>
          </a:prstGeom>
        </p:spPr>
      </p:pic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360750" y="1056541"/>
            <a:ext cx="7878374" cy="5325209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Ziele der kommunalen Wärmeplanung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/>
              <a:t>Darstellung eines Transformationspfads zur Dekarbonisierung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/>
              <a:t>Bestandsanalyse, Potentialanalyse, Zielszenarien-Betrachtung 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/>
              <a:t>Eine Wärmewendestrategie, die die Entwicklung über die Jahre berücksichtigt und nicht nur einzelne Maßnahmen wie z.B. die Planung eines Wärmenetzes</a:t>
            </a:r>
          </a:p>
          <a:p>
            <a:pPr lvl="0">
              <a:buFont typeface="Poppins" panose="00000500000000000000" pitchFamily="2" charset="0"/>
              <a:buChar char="+"/>
            </a:pPr>
            <a:endParaRPr lang="de-DE" sz="1600" dirty="0"/>
          </a:p>
          <a:p>
            <a:pPr marL="0" lvl="0" indent="0">
              <a:buNone/>
            </a:pP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Voraussetzungen</a:t>
            </a:r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/>
              <a:t>Gute Datenbasis, die über mehrere Jahre fortgeschrieben werden kann</a:t>
            </a:r>
          </a:p>
          <a:p>
            <a:pPr lvl="0">
              <a:buFont typeface="Poppins" panose="00000500000000000000" pitchFamily="2" charset="0"/>
              <a:buChar char="+"/>
            </a:pPr>
            <a:r>
              <a:rPr lang="de-DE" sz="1600" dirty="0"/>
              <a:t>Dokumentation der Fortschritte bis 2045 (Meilensteinplanung)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02FDC04-074F-48DD-ABD2-7A2DCC515CC3}"/>
              </a:ext>
            </a:extLst>
          </p:cNvPr>
          <p:cNvSpPr txBox="1"/>
          <p:nvPr/>
        </p:nvSpPr>
        <p:spPr>
          <a:xfrm rot="5400000">
            <a:off x="2167594" y="3443512"/>
            <a:ext cx="1661993" cy="3317819"/>
          </a:xfrm>
          <a:prstGeom prst="rect">
            <a:avLst/>
          </a:prstGeom>
          <a:solidFill>
            <a:schemeClr val="tx2"/>
          </a:solidFill>
        </p:spPr>
        <p:txBody>
          <a:bodyPr vert="vert270" wrap="square" rtlCol="0">
            <a:spAutoFit/>
          </a:bodyPr>
          <a:lstStyle/>
          <a:p>
            <a:r>
              <a:rPr lang="de-DE" sz="9600" spc="600" dirty="0">
                <a:solidFill>
                  <a:schemeClr val="bg1"/>
                </a:solidFill>
              </a:rPr>
              <a:t>ZIELE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0E4A83C-366B-4A1F-BCEE-D18B174D70CE}"/>
              </a:ext>
            </a:extLst>
          </p:cNvPr>
          <p:cNvSpPr txBox="1"/>
          <p:nvPr/>
        </p:nvSpPr>
        <p:spPr>
          <a:xfrm rot="5400000">
            <a:off x="9065589" y="3684433"/>
            <a:ext cx="923330" cy="1897299"/>
          </a:xfrm>
          <a:prstGeom prst="rect">
            <a:avLst/>
          </a:prstGeom>
          <a:solidFill>
            <a:schemeClr val="tx2"/>
          </a:solidFill>
        </p:spPr>
        <p:txBody>
          <a:bodyPr vert="vert270" wrap="square" rtlCol="0">
            <a:spAutoFit/>
          </a:bodyPr>
          <a:lstStyle/>
          <a:p>
            <a:r>
              <a:rPr lang="de-DE" sz="4800" spc="600" dirty="0">
                <a:solidFill>
                  <a:schemeClr val="bg1"/>
                </a:solidFill>
              </a:rPr>
              <a:t>2030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DD2BB87-3346-4B0A-B095-5B7E0338345F}"/>
              </a:ext>
            </a:extLst>
          </p:cNvPr>
          <p:cNvSpPr txBox="1"/>
          <p:nvPr/>
        </p:nvSpPr>
        <p:spPr>
          <a:xfrm rot="5400000">
            <a:off x="9078366" y="4835337"/>
            <a:ext cx="923330" cy="1922855"/>
          </a:xfrm>
          <a:prstGeom prst="rect">
            <a:avLst/>
          </a:prstGeom>
          <a:solidFill>
            <a:schemeClr val="tx2"/>
          </a:solidFill>
        </p:spPr>
        <p:txBody>
          <a:bodyPr vert="vert270" wrap="square" rtlCol="0">
            <a:spAutoFit/>
          </a:bodyPr>
          <a:lstStyle/>
          <a:p>
            <a:r>
              <a:rPr lang="de-DE" sz="4800" spc="600" dirty="0">
                <a:solidFill>
                  <a:schemeClr val="bg1"/>
                </a:solidFill>
              </a:rPr>
              <a:t>2045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9F50706-6456-4C55-89CE-723DD2B2C37B}"/>
              </a:ext>
            </a:extLst>
          </p:cNvPr>
          <p:cNvSpPr txBox="1"/>
          <p:nvPr/>
        </p:nvSpPr>
        <p:spPr>
          <a:xfrm>
            <a:off x="4842719" y="5269914"/>
            <a:ext cx="3629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</a:pPr>
            <a:r>
              <a:rPr lang="de-DE" sz="1800" dirty="0">
                <a:solidFill>
                  <a:schemeClr val="tx2"/>
                </a:solidFill>
              </a:rPr>
              <a:t>CO</a:t>
            </a:r>
            <a:r>
              <a:rPr lang="de-DE" sz="1800" baseline="-25000" dirty="0">
                <a:solidFill>
                  <a:schemeClr val="tx2"/>
                </a:solidFill>
              </a:rPr>
              <a:t>2</a:t>
            </a:r>
            <a:r>
              <a:rPr lang="de-DE" sz="1800" dirty="0">
                <a:solidFill>
                  <a:schemeClr val="tx2"/>
                </a:solidFill>
              </a:rPr>
              <a:t>-Neutralität der Wärmeerzeugung</a:t>
            </a:r>
            <a:br>
              <a:rPr lang="de-DE" sz="1800" dirty="0">
                <a:solidFill>
                  <a:schemeClr val="tx2"/>
                </a:solidFill>
              </a:rPr>
            </a:br>
            <a:r>
              <a:rPr lang="de-DE" sz="1800" dirty="0">
                <a:solidFill>
                  <a:schemeClr val="tx2"/>
                </a:solidFill>
              </a:rPr>
              <a:t>in Gebäuden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2307B00-F977-466F-9872-A2703032797A}"/>
              </a:ext>
            </a:extLst>
          </p:cNvPr>
          <p:cNvSpPr txBox="1"/>
          <p:nvPr/>
        </p:nvSpPr>
        <p:spPr>
          <a:xfrm>
            <a:off x="4710819" y="4179092"/>
            <a:ext cx="3644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20000"/>
              </a:spcBef>
            </a:pPr>
            <a:r>
              <a:rPr lang="de-DE" dirty="0">
                <a:solidFill>
                  <a:schemeClr val="tx2"/>
                </a:solidFill>
              </a:rPr>
              <a:t>Klimaneutrale Erzeugung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von 50% der Wärme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in Gebäuden</a:t>
            </a:r>
          </a:p>
        </p:txBody>
      </p:sp>
    </p:spTree>
    <p:extLst>
      <p:ext uri="{BB962C8B-B14F-4D97-AF65-F5344CB8AC3E}">
        <p14:creationId xmlns:p14="http://schemas.microsoft.com/office/powerpoint/2010/main" val="15238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Hintergrundinformationen zum Gesetzesentwurf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CD70F36B-49DF-4E33-A4F3-45B92BF040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613" y="1304309"/>
            <a:ext cx="7796565" cy="4548187"/>
          </a:xfrm>
        </p:spPr>
        <p:txBody>
          <a:bodyPr/>
          <a:lstStyle/>
          <a:p>
            <a:pPr>
              <a:buFont typeface="Poppins" panose="00000500000000000000" pitchFamily="2" charset="0"/>
              <a:buChar char="+"/>
            </a:pPr>
            <a:r>
              <a:rPr lang="de-DE" sz="1600" b="0" i="0" dirty="0">
                <a:effectLst/>
                <a:latin typeface="+mj-lt"/>
              </a:rPr>
              <a:t>Der Gesetzentwurf wurde in gemeinsamer Federführung durch das Bundesministerium für Wohnen, Stadtentwicklung und Bauwesen (BMWSB) und das Bundesministerium für Wirtschaft und Klimaschutz (BMWK) erarbeitet.</a:t>
            </a:r>
          </a:p>
          <a:p>
            <a:pPr>
              <a:buFont typeface="Poppins" panose="00000500000000000000" pitchFamily="2" charset="0"/>
              <a:buChar char="+"/>
            </a:pPr>
            <a:endParaRPr lang="de-DE" sz="500" b="0" i="0" dirty="0">
              <a:effectLst/>
              <a:latin typeface="+mj-lt"/>
            </a:endParaRPr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>
                <a:latin typeface="+mj-lt"/>
              </a:rPr>
              <a:t>Der Gesetzentwurf wurde am 17. November 2023 vom Bundestag verabschiedet. Das Gesetz ist zum </a:t>
            </a:r>
            <a:r>
              <a:rPr lang="de-DE" sz="1600" b="1" dirty="0">
                <a:latin typeface="+mj-lt"/>
              </a:rPr>
              <a:t>1. Januar 2024 </a:t>
            </a:r>
            <a:r>
              <a:rPr lang="de-DE" sz="1600" dirty="0">
                <a:latin typeface="+mj-lt"/>
              </a:rPr>
              <a:t>in Kraft getreten. </a:t>
            </a:r>
            <a:br>
              <a:rPr lang="de-DE" sz="1600" dirty="0">
                <a:latin typeface="+mj-lt"/>
              </a:rPr>
            </a:br>
            <a:endParaRPr lang="de-DE" sz="1600" dirty="0">
              <a:latin typeface="+mj-lt"/>
            </a:endParaRPr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>
                <a:latin typeface="+mj-lt"/>
              </a:rPr>
              <a:t>Das </a:t>
            </a:r>
            <a:r>
              <a:rPr lang="de-DE" sz="1600" b="1" dirty="0">
                <a:latin typeface="+mj-lt"/>
              </a:rPr>
              <a:t>Gebäudeenergiegesetz</a:t>
            </a:r>
            <a:r>
              <a:rPr lang="de-DE" sz="1600" dirty="0">
                <a:latin typeface="+mj-lt"/>
              </a:rPr>
              <a:t> ist technologieoffen gestaltet. Es sieht verschiedene Erfüllungsoptionen im Rahmen der geplanten 65 Prozent Erneuerbare-Energie-Vorgabe vor.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Eine davon ist der Anschluss an ein Wärmenetz. </a:t>
            </a:r>
          </a:p>
          <a:p>
            <a:pPr marL="0" indent="0">
              <a:buNone/>
            </a:pPr>
            <a:endParaRPr lang="de-DE" sz="500" dirty="0">
              <a:latin typeface="+mj-lt"/>
            </a:endParaRPr>
          </a:p>
          <a:p>
            <a:pPr>
              <a:buFont typeface="Poppins" panose="00000500000000000000" pitchFamily="2" charset="0"/>
              <a:buChar char="+"/>
            </a:pPr>
            <a:r>
              <a:rPr lang="de-DE" sz="1600" dirty="0">
                <a:latin typeface="+mj-lt"/>
              </a:rPr>
              <a:t>Wärmenetze müssen ab dem 1. Januar 2030 zu mindestens 50 Prozent und spätestens bis zum 31. Dezember 2044 </a:t>
            </a:r>
            <a:r>
              <a:rPr lang="de-DE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vollständig aus erneuerbaren Energien oder unvermeidbarer Abwärme gespeist werden.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45080B0-B685-28B7-3375-7B5BC3476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826"/>
          <a:stretch/>
        </p:blipFill>
        <p:spPr>
          <a:xfrm>
            <a:off x="8109424" y="867023"/>
            <a:ext cx="3734159" cy="5350898"/>
          </a:xfrm>
          <a:prstGeom prst="rect">
            <a:avLst/>
          </a:prstGeom>
        </p:spPr>
      </p:pic>
      <p:pic>
        <p:nvPicPr>
          <p:cNvPr id="7" name="Picture 3" descr="image.png">
            <a:extLst>
              <a:ext uri="{FF2B5EF4-FFF2-40B4-BE49-F238E27FC236}">
                <a16:creationId xmlns:a16="http://schemas.microsoft.com/office/drawing/2014/main" id="{59FD4D0A-5A40-4D57-2C72-1FB47715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71" y="6475272"/>
            <a:ext cx="2086105" cy="4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Organisatorisches: Umsetzung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FFDE1B-4C27-8AEE-6236-143F16636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77" y="1127540"/>
            <a:ext cx="3160093" cy="7904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42CAA68-EC41-1FC0-D2F2-90E43172B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89" y="1068035"/>
            <a:ext cx="2858734" cy="1003757"/>
          </a:xfrm>
          <a:prstGeom prst="rect">
            <a:avLst/>
          </a:prstGeom>
        </p:spPr>
      </p:pic>
      <p:sp>
        <p:nvSpPr>
          <p:cNvPr id="7" name="Pfeil: nach links und rechts 12">
            <a:extLst>
              <a:ext uri="{FF2B5EF4-FFF2-40B4-BE49-F238E27FC236}">
                <a16:creationId xmlns:a16="http://schemas.microsoft.com/office/drawing/2014/main" id="{BA2B0C4F-918A-E080-6AAD-F2EBE5F6EC4B}"/>
              </a:ext>
            </a:extLst>
          </p:cNvPr>
          <p:cNvSpPr/>
          <p:nvPr/>
        </p:nvSpPr>
        <p:spPr>
          <a:xfrm>
            <a:off x="5222747" y="1390058"/>
            <a:ext cx="2188264" cy="365614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128419-E2FA-A9EF-7328-557216411EA2}"/>
              </a:ext>
            </a:extLst>
          </p:cNvPr>
          <p:cNvSpPr txBox="1"/>
          <p:nvPr/>
        </p:nvSpPr>
        <p:spPr>
          <a:xfrm>
            <a:off x="4859018" y="1074113"/>
            <a:ext cx="295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live-Schnittstelle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9C824AA-4BE4-AB86-57E2-46C9FEBDEE63}"/>
              </a:ext>
            </a:extLst>
          </p:cNvPr>
          <p:cNvGrpSpPr/>
          <p:nvPr/>
        </p:nvGrpSpPr>
        <p:grpSpPr>
          <a:xfrm>
            <a:off x="4553146" y="2524467"/>
            <a:ext cx="5248263" cy="3805755"/>
            <a:chOff x="6357285" y="1438351"/>
            <a:chExt cx="5118097" cy="437627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6FCC80B-3505-00CA-640D-903C708348B1}"/>
                </a:ext>
              </a:extLst>
            </p:cNvPr>
            <p:cNvSpPr/>
            <p:nvPr/>
          </p:nvSpPr>
          <p:spPr bwMode="auto">
            <a:xfrm>
              <a:off x="7254537" y="3435426"/>
              <a:ext cx="2832121" cy="2371725"/>
            </a:xfrm>
            <a:prstGeom prst="rect">
              <a:avLst/>
            </a:prstGeom>
            <a:noFill/>
            <a:ln w="12700" cap="flat" cmpd="sng" algn="ctr">
              <a:solidFill>
                <a:srgbClr val="00A1E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04305C"/>
                </a:solidFill>
                <a:latin typeface="+mj-lt"/>
              </a:endParaRPr>
            </a:p>
          </p:txBody>
        </p:sp>
        <p:pic>
          <p:nvPicPr>
            <p:cNvPr id="11" name="Grafik 89" descr="Spiegelung mit einfarbiger Füllung">
              <a:extLst>
                <a:ext uri="{FF2B5EF4-FFF2-40B4-BE49-F238E27FC236}">
                  <a16:creationId xmlns:a16="http://schemas.microsoft.com/office/drawing/2014/main" id="{997C4640-87A6-6C39-DC19-060A8019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943" y="1438351"/>
              <a:ext cx="707158" cy="707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99">
              <a:extLst>
                <a:ext uri="{FF2B5EF4-FFF2-40B4-BE49-F238E27FC236}">
                  <a16:creationId xmlns:a16="http://schemas.microsoft.com/office/drawing/2014/main" id="{2786671C-9FE1-AB76-9185-4C2AE54B9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762822" y="4490786"/>
              <a:ext cx="2386037" cy="261634"/>
            </a:xfrm>
            <a:prstGeom prst="rect">
              <a:avLst/>
            </a:prstGeom>
            <a:solidFill>
              <a:srgbClr val="00A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9pPr>
            </a:lstStyle>
            <a:p>
              <a:pPr algn="ctr"/>
              <a:r>
                <a:rPr lang="de-AT" altLang="de-DE" sz="11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Smart Data Services</a:t>
              </a:r>
              <a:endParaRPr lang="de-DE" altLang="de-DE" sz="11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357052C-D00F-B1BC-98D4-00522CE7B1F0}"/>
                </a:ext>
              </a:extLst>
            </p:cNvPr>
            <p:cNvSpPr txBox="1"/>
            <p:nvPr/>
          </p:nvSpPr>
          <p:spPr>
            <a:xfrm>
              <a:off x="10252075" y="2876626"/>
              <a:ext cx="885125" cy="3121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50" kern="0" dirty="0">
                  <a:latin typeface="+mj-lt"/>
                  <a:cs typeface="Segoe UI" panose="020B0502040204020203" pitchFamily="34" charset="0"/>
                </a:rPr>
                <a:t>Stadträte</a:t>
              </a:r>
            </a:p>
          </p:txBody>
        </p:sp>
        <p:pic>
          <p:nvPicPr>
            <p:cNvPr id="14" name="Grafik 73">
              <a:extLst>
                <a:ext uri="{FF2B5EF4-FFF2-40B4-BE49-F238E27FC236}">
                  <a16:creationId xmlns:a16="http://schemas.microsoft.com/office/drawing/2014/main" id="{A6A76A8E-31E8-1952-4707-B28E8A545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900" y="3738639"/>
              <a:ext cx="1709738" cy="181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ADA0737-9285-8493-E7E2-8F5B58EF6FCD}"/>
                </a:ext>
              </a:extLst>
            </p:cNvPr>
            <p:cNvSpPr/>
            <p:nvPr/>
          </p:nvSpPr>
          <p:spPr>
            <a:xfrm>
              <a:off x="8213725" y="4024389"/>
              <a:ext cx="360363" cy="233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93EC286-028E-C55B-9E16-CBFC15219C2A}"/>
                </a:ext>
              </a:extLst>
            </p:cNvPr>
            <p:cNvSpPr/>
            <p:nvPr/>
          </p:nvSpPr>
          <p:spPr>
            <a:xfrm>
              <a:off x="8796338" y="4035501"/>
              <a:ext cx="360362" cy="2333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6E50AAE-FDDD-E8E7-A386-725211792BC1}"/>
                </a:ext>
              </a:extLst>
            </p:cNvPr>
            <p:cNvSpPr/>
            <p:nvPr/>
          </p:nvSpPr>
          <p:spPr>
            <a:xfrm>
              <a:off x="9067800" y="4541914"/>
              <a:ext cx="360363" cy="233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5E7D244-8BCF-D772-78BB-7907F05CDDBE}"/>
                </a:ext>
              </a:extLst>
            </p:cNvPr>
            <p:cNvSpPr/>
            <p:nvPr/>
          </p:nvSpPr>
          <p:spPr>
            <a:xfrm>
              <a:off x="8789988" y="5019751"/>
              <a:ext cx="358775" cy="2333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DBCF624-7C5D-8D47-C140-2DAC10B5C1CF}"/>
                </a:ext>
              </a:extLst>
            </p:cNvPr>
            <p:cNvSpPr/>
            <p:nvPr/>
          </p:nvSpPr>
          <p:spPr>
            <a:xfrm>
              <a:off x="8120063" y="5018164"/>
              <a:ext cx="495300" cy="233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  <p:sp>
          <p:nvSpPr>
            <p:cNvPr id="20" name="Rechteck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A4144A4F-E8CC-1341-8184-B1A88B8BD428}"/>
                </a:ext>
              </a:extLst>
            </p:cNvPr>
            <p:cNvSpPr/>
            <p:nvPr/>
          </p:nvSpPr>
          <p:spPr>
            <a:xfrm>
              <a:off x="7874000" y="4530801"/>
              <a:ext cx="495300" cy="2333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93AC491-DF3D-ED7A-5CC5-0D5E50524DFA}"/>
                </a:ext>
              </a:extLst>
            </p:cNvPr>
            <p:cNvSpPr txBox="1"/>
            <p:nvPr/>
          </p:nvSpPr>
          <p:spPr>
            <a:xfrm>
              <a:off x="7681913" y="2108276"/>
              <a:ext cx="2139950" cy="43338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de-DE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b="1" kern="0" dirty="0">
                  <a:solidFill>
                    <a:schemeClr val="tx1"/>
                  </a:solidFill>
                  <a:latin typeface="+mj-lt"/>
                  <a:cs typeface="Segoe UI" panose="020B0502040204020203" pitchFamily="34" charset="0"/>
                </a:rPr>
                <a:t>Digitaler Zwilling</a:t>
              </a:r>
              <a:endParaRPr lang="de-DE" sz="1050" b="1" kern="0" dirty="0">
                <a:solidFill>
                  <a:schemeClr val="tx1"/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FDB9BC9-55C2-6A00-A3BC-1407F3995EAA}"/>
                </a:ext>
              </a:extLst>
            </p:cNvPr>
            <p:cNvSpPr txBox="1"/>
            <p:nvPr/>
          </p:nvSpPr>
          <p:spPr>
            <a:xfrm>
              <a:off x="8461375" y="2875039"/>
              <a:ext cx="677350" cy="3121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50" kern="0" dirty="0">
                  <a:latin typeface="+mj-lt"/>
                  <a:cs typeface="Segoe UI" panose="020B0502040204020203" pitchFamily="34" charset="0"/>
                </a:rPr>
                <a:t>Bürger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D15982E-D285-274B-E84D-A9DC621E3D76}"/>
                </a:ext>
              </a:extLst>
            </p:cNvPr>
            <p:cNvSpPr txBox="1"/>
            <p:nvPr/>
          </p:nvSpPr>
          <p:spPr>
            <a:xfrm>
              <a:off x="6513513" y="2875039"/>
              <a:ext cx="1035764" cy="3121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50" kern="0" dirty="0">
                  <a:latin typeface="+mj-lt"/>
                  <a:cs typeface="Segoe UI" panose="020B0502040204020203" pitchFamily="34" charset="0"/>
                </a:rPr>
                <a:t>Verwaltung</a:t>
              </a:r>
            </a:p>
          </p:txBody>
        </p:sp>
        <p:sp>
          <p:nvSpPr>
            <p:cNvPr id="24" name="Geschweifte Klammer rechts 23">
              <a:extLst>
                <a:ext uri="{FF2B5EF4-FFF2-40B4-BE49-F238E27FC236}">
                  <a16:creationId xmlns:a16="http://schemas.microsoft.com/office/drawing/2014/main" id="{743EF814-4989-4767-E8C1-D94F4A4CA9E8}"/>
                </a:ext>
              </a:extLst>
            </p:cNvPr>
            <p:cNvSpPr/>
            <p:nvPr/>
          </p:nvSpPr>
          <p:spPr>
            <a:xfrm rot="16200000">
              <a:off x="8599276" y="837728"/>
              <a:ext cx="367161" cy="4849985"/>
            </a:xfrm>
            <a:prstGeom prst="rightBrace">
              <a:avLst>
                <a:gd name="adj1" fmla="val 46183"/>
                <a:gd name="adj2" fmla="val 48577"/>
              </a:avLst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5" name="Geschweifte Klammer rechts 24">
              <a:extLst>
                <a:ext uri="{FF2B5EF4-FFF2-40B4-BE49-F238E27FC236}">
                  <a16:creationId xmlns:a16="http://schemas.microsoft.com/office/drawing/2014/main" id="{AE7EA827-2C63-2550-96E3-9B522462C13B}"/>
                </a:ext>
              </a:extLst>
            </p:cNvPr>
            <p:cNvSpPr/>
            <p:nvPr/>
          </p:nvSpPr>
          <p:spPr>
            <a:xfrm rot="5400000">
              <a:off x="8557866" y="344538"/>
              <a:ext cx="449402" cy="4850563"/>
            </a:xfrm>
            <a:prstGeom prst="rightBrace">
              <a:avLst>
                <a:gd name="adj1" fmla="val 46183"/>
                <a:gd name="adj2" fmla="val 51639"/>
              </a:avLst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E9B4A6D8-5296-6704-3374-A7E11BE86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1594" y="2192238"/>
              <a:ext cx="1263788" cy="303309"/>
            </a:xfrm>
            <a:prstGeom prst="rect">
              <a:avLst/>
            </a:prstGeom>
          </p:spPr>
        </p:pic>
        <p:sp>
          <p:nvSpPr>
            <p:cNvPr id="27" name="Textfeld 99">
              <a:extLst>
                <a:ext uri="{FF2B5EF4-FFF2-40B4-BE49-F238E27FC236}">
                  <a16:creationId xmlns:a16="http://schemas.microsoft.com/office/drawing/2014/main" id="{25460210-6288-B376-A9E8-464241CF4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192336" y="4490786"/>
              <a:ext cx="2386037" cy="261634"/>
            </a:xfrm>
            <a:prstGeom prst="rect">
              <a:avLst/>
            </a:prstGeom>
            <a:solidFill>
              <a:srgbClr val="00A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" panose="00000500000000000000" pitchFamily="2" charset="0"/>
                </a:defRPr>
              </a:lvl9pPr>
            </a:lstStyle>
            <a:p>
              <a:pPr algn="ctr"/>
              <a:r>
                <a:rPr lang="de-AT" altLang="de-DE" sz="11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Smart Data Services</a:t>
              </a:r>
              <a:endParaRPr lang="de-DE" altLang="de-DE" sz="11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  <p:sp>
        <p:nvSpPr>
          <p:cNvPr id="28" name="Pfeil: nach links und rechts 99">
            <a:extLst>
              <a:ext uri="{FF2B5EF4-FFF2-40B4-BE49-F238E27FC236}">
                <a16:creationId xmlns:a16="http://schemas.microsoft.com/office/drawing/2014/main" id="{853DE478-8C20-B09C-50AE-AA9C02C56630}"/>
              </a:ext>
            </a:extLst>
          </p:cNvPr>
          <p:cNvSpPr/>
          <p:nvPr/>
        </p:nvSpPr>
        <p:spPr>
          <a:xfrm rot="18287782">
            <a:off x="8500775" y="2271126"/>
            <a:ext cx="935197" cy="365614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9D6D758-F792-DC0B-409C-79A2F0F9CF5D}"/>
              </a:ext>
            </a:extLst>
          </p:cNvPr>
          <p:cNvGrpSpPr/>
          <p:nvPr/>
        </p:nvGrpSpPr>
        <p:grpSpPr>
          <a:xfrm>
            <a:off x="992711" y="3143496"/>
            <a:ext cx="2821355" cy="1362834"/>
            <a:chOff x="6379488" y="9666912"/>
            <a:chExt cx="2959199" cy="1477649"/>
          </a:xfrm>
        </p:grpSpPr>
        <p:pic>
          <p:nvPicPr>
            <p:cNvPr id="30" name="Grafik 29" descr="Dokument mit einfarbiger Füllung">
              <a:extLst>
                <a:ext uri="{FF2B5EF4-FFF2-40B4-BE49-F238E27FC236}">
                  <a16:creationId xmlns:a16="http://schemas.microsoft.com/office/drawing/2014/main" id="{008CDD69-FDC3-77D4-2D60-CBFBB2D2C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944688" y="9666912"/>
              <a:ext cx="914400" cy="914400"/>
            </a:xfrm>
            <a:prstGeom prst="rect">
              <a:avLst/>
            </a:prstGeom>
          </p:spPr>
        </p:pic>
        <p:pic>
          <p:nvPicPr>
            <p:cNvPr id="31" name="Grafik 30" descr="Vertrag mit einfarbiger Füllung">
              <a:extLst>
                <a:ext uri="{FF2B5EF4-FFF2-40B4-BE49-F238E27FC236}">
                  <a16:creationId xmlns:a16="http://schemas.microsoft.com/office/drawing/2014/main" id="{35F60DC2-CAC2-B59D-B564-050985F5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84018" y="9912288"/>
              <a:ext cx="914400" cy="914400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C2BFF111-73DC-AAB4-34DB-275426401659}"/>
                </a:ext>
              </a:extLst>
            </p:cNvPr>
            <p:cNvSpPr txBox="1"/>
            <p:nvPr/>
          </p:nvSpPr>
          <p:spPr>
            <a:xfrm>
              <a:off x="6379488" y="10806007"/>
              <a:ext cx="29591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+mj-lt"/>
                </a:rPr>
                <a:t>externe Datenquellen</a:t>
              </a:r>
            </a:p>
          </p:txBody>
        </p:sp>
      </p:grpSp>
      <p:sp>
        <p:nvSpPr>
          <p:cNvPr id="33" name="Pfeil: nach oben 105">
            <a:extLst>
              <a:ext uri="{FF2B5EF4-FFF2-40B4-BE49-F238E27FC236}">
                <a16:creationId xmlns:a16="http://schemas.microsoft.com/office/drawing/2014/main" id="{AE671420-504D-FB46-D408-0EC4A3A54B95}"/>
              </a:ext>
            </a:extLst>
          </p:cNvPr>
          <p:cNvSpPr/>
          <p:nvPr/>
        </p:nvSpPr>
        <p:spPr>
          <a:xfrm>
            <a:off x="2403392" y="2161766"/>
            <a:ext cx="362668" cy="1000804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9305925" y="6583811"/>
            <a:ext cx="1533525" cy="27418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6518398"/>
            <a:ext cx="864914" cy="3300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E858015-FA97-E491-3532-7B2A9C7C92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9942" y="6456200"/>
            <a:ext cx="208501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8" grpId="0" animBg="1"/>
      <p:bldP spid="33" grpId="0" animBg="1"/>
    </p:bldLst>
  </p:timing>
</p:sld>
</file>

<file path=ppt/theme/theme1.xml><?xml version="1.0" encoding="utf-8"?>
<a:theme xmlns:a="http://schemas.openxmlformats.org/drawingml/2006/main" name="Design_RIWA_11-2018_final_Titel änderbar">
  <a:themeElements>
    <a:clrScheme name="RIWA CI 21">
      <a:dk1>
        <a:srgbClr val="58585A"/>
      </a:dk1>
      <a:lt1>
        <a:sysClr val="window" lastClr="FFFFFF"/>
      </a:lt1>
      <a:dk2>
        <a:srgbClr val="00497D"/>
      </a:dk2>
      <a:lt2>
        <a:srgbClr val="F4F4F4"/>
      </a:lt2>
      <a:accent1>
        <a:srgbClr val="A68367"/>
      </a:accent1>
      <a:accent2>
        <a:srgbClr val="009EE0"/>
      </a:accent2>
      <a:accent3>
        <a:srgbClr val="297FD5"/>
      </a:accent3>
      <a:accent4>
        <a:srgbClr val="58585A"/>
      </a:accent4>
      <a:accent5>
        <a:srgbClr val="5AA2AE"/>
      </a:accent5>
      <a:accent6>
        <a:srgbClr val="9D90A0"/>
      </a:accent6>
      <a:hlink>
        <a:srgbClr val="225CA8"/>
      </a:hlink>
      <a:folHlink>
        <a:srgbClr val="009EE0"/>
      </a:folHlink>
    </a:clrScheme>
    <a:fontScheme name="Benutzerdefiniert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ign_RIWA_11-2018_final_Titel änderbar" id="{BD6C7923-9CA8-4367-96D6-C26D889C3E82}" vid="{22CB6BC4-E8DD-40BF-8408-E1234F39B941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58631b-24ee-44a4-8dc8-2878cda5e7f8">
      <Terms xmlns="http://schemas.microsoft.com/office/infopath/2007/PartnerControls"/>
    </lcf76f155ced4ddcb4097134ff3c332f>
    <TaxCatchAll xmlns="b58c7915-c64b-4321-bf6e-ccf1d684fd7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C3FC7E9733C94DBC43694C1E1BDD6F" ma:contentTypeVersion="13" ma:contentTypeDescription="Ein neues Dokument erstellen." ma:contentTypeScope="" ma:versionID="026a8574ef9a5c91d4cecbbbdd1103cc">
  <xsd:schema xmlns:xsd="http://www.w3.org/2001/XMLSchema" xmlns:xs="http://www.w3.org/2001/XMLSchema" xmlns:p="http://schemas.microsoft.com/office/2006/metadata/properties" xmlns:ns2="0058631b-24ee-44a4-8dc8-2878cda5e7f8" xmlns:ns3="b58c7915-c64b-4321-bf6e-ccf1d684fd79" targetNamespace="http://schemas.microsoft.com/office/2006/metadata/properties" ma:root="true" ma:fieldsID="5508dade7a1b7c5124c3e4099bddbeef" ns2:_="" ns3:_="">
    <xsd:import namespace="0058631b-24ee-44a4-8dc8-2878cda5e7f8"/>
    <xsd:import namespace="b58c7915-c64b-4321-bf6e-ccf1d684fd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8631b-24ee-44a4-8dc8-2878cda5e7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16a258e7-34af-4131-b7f9-17edfb423e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c7915-c64b-4321-bf6e-ccf1d684fd7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b7c382-1e19-4cd1-a558-cb2b10a999ad}" ma:internalName="TaxCatchAll" ma:showField="CatchAllData" ma:web="b58c7915-c64b-4321-bf6e-ccf1d684fd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C8C037-6033-4D11-B9D8-0A5A32D04344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58c7915-c64b-4321-bf6e-ccf1d684fd79"/>
    <ds:schemaRef ds:uri="http://schemas.openxmlformats.org/package/2006/metadata/core-properties"/>
    <ds:schemaRef ds:uri="0058631b-24ee-44a4-8dc8-2878cda5e7f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A29679-B696-44D6-862F-C3F3FCC852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8631b-24ee-44a4-8dc8-2878cda5e7f8"/>
    <ds:schemaRef ds:uri="b58c7915-c64b-4321-bf6e-ccf1d684fd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2840B0-B8EB-41F9-9E92-B19A3FDB3C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Design_RIWA_11-2018_final_Titel änderbar</Template>
  <TotalTime>0</TotalTime>
  <Words>1362</Words>
  <Application>Microsoft Office PowerPoint</Application>
  <PresentationFormat>Breitbild</PresentationFormat>
  <Paragraphs>257</Paragraphs>
  <Slides>31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43" baseType="lpstr">
      <vt:lpstr>Wingdings</vt:lpstr>
      <vt:lpstr>Poppins SemiBold</vt:lpstr>
      <vt:lpstr>Calibri Light</vt:lpstr>
      <vt:lpstr>Symbol</vt:lpstr>
      <vt:lpstr>Myriad Pro</vt:lpstr>
      <vt:lpstr>Poppins</vt:lpstr>
      <vt:lpstr>Arial</vt:lpstr>
      <vt:lpstr>Calibri</vt:lpstr>
      <vt:lpstr>Aptos</vt:lpstr>
      <vt:lpstr>Arial Narrow</vt:lpstr>
      <vt:lpstr>Design_RIWA_11-2018_final_Titel änderbar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RIWA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Weber</dc:creator>
  <cp:lastModifiedBy>reukauf</cp:lastModifiedBy>
  <cp:revision>106</cp:revision>
  <dcterms:created xsi:type="dcterms:W3CDTF">2018-07-09T13:24:12Z</dcterms:created>
  <dcterms:modified xsi:type="dcterms:W3CDTF">2024-11-24T14:07:25Z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0x0101001DC3FC7E9733C94DBC43694C1E1BDD6F</vt:lpwstr>
  </property>
  <property fmtid="{D5CDD505-2E9C-101B-9397-08002B2CF9AE}" pid="3" name="MediaServiceImageTags">
    <vt:lpwstr/>
  </property>
</Properties>
</file>